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64" r:id="rId3"/>
    <p:sldId id="365" r:id="rId4"/>
    <p:sldId id="366" r:id="rId6"/>
    <p:sldId id="441" r:id="rId7"/>
    <p:sldId id="277" r:id="rId8"/>
    <p:sldId id="343" r:id="rId9"/>
    <p:sldId id="426" r:id="rId10"/>
    <p:sldId id="368" r:id="rId11"/>
    <p:sldId id="279" r:id="rId12"/>
    <p:sldId id="411" r:id="rId13"/>
    <p:sldId id="428" r:id="rId14"/>
    <p:sldId id="412" r:id="rId15"/>
    <p:sldId id="383" r:id="rId16"/>
    <p:sldId id="449" r:id="rId17"/>
    <p:sldId id="445" r:id="rId18"/>
    <p:sldId id="446" r:id="rId19"/>
    <p:sldId id="447" r:id="rId20"/>
    <p:sldId id="371" r:id="rId21"/>
    <p:sldId id="304" r:id="rId22"/>
    <p:sldId id="416" r:id="rId23"/>
    <p:sldId id="367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5E6"/>
    <a:srgbClr val="F28985"/>
    <a:srgbClr val="A2D8E8"/>
    <a:srgbClr val="70E9DB"/>
    <a:srgbClr val="C2E3EF"/>
    <a:srgbClr val="FDD23D"/>
    <a:srgbClr val="8FAADC"/>
    <a:srgbClr val="56CA95"/>
    <a:srgbClr val="58B6E5"/>
    <a:srgbClr val="609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添加一个唱歌</a:t>
            </a:r>
            <a:r>
              <a:rPr lang="zh-CN" altLang="en-US"/>
              <a:t>的分支并行程序。</a:t>
            </a:r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属于万奇机器人一年一度的万奇嘉年华开幕了，万奇机器人们非常开心，纷纷展示着自己的才艺和技能。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14.png"/><Relationship Id="rId6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tags" Target="../tags/tag16.xml"/><Relationship Id="rId3" Type="http://schemas.openxmlformats.org/officeDocument/2006/relationships/image" Target="../media/image6.png"/><Relationship Id="rId2" Type="http://schemas.openxmlformats.org/officeDocument/2006/relationships/tags" Target="../tags/tag15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20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tags" Target="../tags/tag24.xml"/><Relationship Id="rId3" Type="http://schemas.openxmlformats.org/officeDocument/2006/relationships/image" Target="../media/image20.png"/><Relationship Id="rId2" Type="http://schemas.openxmlformats.org/officeDocument/2006/relationships/tags" Target="../tags/tag23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25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tags" Target="../tags/tag26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10.png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11.png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10.png"/><Relationship Id="rId6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3.png"/><Relationship Id="rId3" Type="http://schemas.openxmlformats.org/officeDocument/2006/relationships/tags" Target="../tags/tag12.xml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未标题-1_画板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4" name="玛塔创想创新的STEAM教育公司"/>
          <p:cNvSpPr txBox="1"/>
          <p:nvPr/>
        </p:nvSpPr>
        <p:spPr>
          <a:xfrm>
            <a:off x="7896979" y="1054418"/>
            <a:ext cx="3149600" cy="16770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7700">
                <a:solidFill>
                  <a:srgbClr val="ED722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altLang="zh-CN" sz="8000" b="1">
                <a:solidFill>
                  <a:schemeClr val="tx1">
                    <a:lumMod val="85000"/>
                    <a:lumOff val="1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400W" panose="020B0500000000000000" charset="-122"/>
              </a:rPr>
              <a:t>01</a:t>
            </a:r>
            <a:endParaRPr lang="en-US" altLang="zh-CN" sz="7200">
              <a:solidFill>
                <a:schemeClr val="tx1">
                  <a:lumMod val="85000"/>
                  <a:lumOff val="1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algn="r">
              <a:lnSpc>
                <a:spcPct val="80000"/>
              </a:lnSpc>
            </a:pP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万奇</a:t>
            </a: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嘉年华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3" name="图片 2" descr="资源 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8530" y="2687955"/>
            <a:ext cx="3391535" cy="3243580"/>
          </a:xfrm>
          <a:prstGeom prst="rect">
            <a:avLst/>
          </a:prstGeom>
        </p:spPr>
      </p:pic>
      <p:sp>
        <p:nvSpPr>
          <p:cNvPr id="5" name="云形标注 4"/>
          <p:cNvSpPr/>
          <p:nvPr/>
        </p:nvSpPr>
        <p:spPr>
          <a:xfrm>
            <a:off x="1913890" y="972185"/>
            <a:ext cx="4651375" cy="1530350"/>
          </a:xfrm>
          <a:prstGeom prst="cloudCallout">
            <a:avLst>
              <a:gd name="adj1" fmla="val -40655"/>
              <a:gd name="adj2" fmla="val -1139"/>
            </a:avLst>
          </a:prstGeom>
          <a:solidFill>
            <a:srgbClr val="9C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添加并行程序，一边唱歌一边闪烁灯光吧！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7" name="图片 6" descr="资源 6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66920" y="3050540"/>
            <a:ext cx="3747770" cy="288099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851900" y="2346325"/>
            <a:ext cx="2773680" cy="3721735"/>
            <a:chOff x="13940" y="3941"/>
            <a:chExt cx="4368" cy="5861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3940" y="3941"/>
              <a:ext cx="4369" cy="5217"/>
            </a:xfrm>
            <a:prstGeom prst="rect">
              <a:avLst/>
            </a:prstGeom>
          </p:spPr>
        </p:pic>
        <p:sp>
          <p:nvSpPr>
            <p:cNvPr id="10" name="此处为标题"/>
            <p:cNvSpPr txBox="1"/>
            <p:nvPr>
              <p:custDataLst>
                <p:tags r:id="rId8"/>
              </p:custDataLst>
            </p:nvPr>
          </p:nvSpPr>
          <p:spPr>
            <a:xfrm>
              <a:off x="15445" y="9158"/>
              <a:ext cx="1360" cy="64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5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江城圆体 400W" panose="020B0500000000000000" charset="-122"/>
                  <a:ea typeface="江城圆体 400W" panose="020B0500000000000000" charset="-122"/>
                  <a:cs typeface="江城圆体 400W" panose="020B0500000000000000" charset="-122"/>
                  <a:sym typeface="+mn-ea"/>
                </a:rPr>
                <a:t>子程序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endParaRPr>
            </a:p>
          </p:txBody>
        </p:sp>
      </p:grpSp>
      <p:sp>
        <p:nvSpPr>
          <p:cNvPr id="12" name="此处为标题"/>
          <p:cNvSpPr txBox="1"/>
          <p:nvPr>
            <p:custDataLst>
              <p:tags r:id="rId9"/>
            </p:custDataLst>
          </p:nvPr>
        </p:nvSpPr>
        <p:spPr>
          <a:xfrm>
            <a:off x="1913890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歌唱家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>
            <p:custDataLst>
              <p:tags r:id="rId2"/>
            </p:custDataLst>
          </p:nvPr>
        </p:nvSpPr>
        <p:spPr>
          <a:xfrm>
            <a:off x="1913890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歌唱家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495" y="4345305"/>
            <a:ext cx="2968625" cy="1151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470" y="2851785"/>
            <a:ext cx="3115310" cy="1181100"/>
          </a:xfrm>
          <a:prstGeom prst="rect">
            <a:avLst/>
          </a:prstGeom>
        </p:spPr>
      </p:pic>
      <p:pic>
        <p:nvPicPr>
          <p:cNvPr id="7" name="图片 6" descr="资源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890" y="2791460"/>
            <a:ext cx="2259965" cy="2781300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>
            <a:off x="3141345" y="1279525"/>
            <a:ext cx="3850640" cy="14490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如何让万奇机器人在唱完歌曲后熄灭 LED 灯光、 停止灯光闪烁？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576195" y="3134044"/>
            <a:ext cx="4573270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三、百变棒棒糖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8764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三、百变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棒棒糖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9" name="此处为标题"/>
          <p:cNvSpPr txBox="1"/>
          <p:nvPr/>
        </p:nvSpPr>
        <p:spPr>
          <a:xfrm>
            <a:off x="3966845" y="965519"/>
            <a:ext cx="49784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识别颜色绘制不同的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棒棒糖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2" name="图片 1" descr="资源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0490" y="4272280"/>
            <a:ext cx="1363980" cy="2585720"/>
          </a:xfrm>
          <a:prstGeom prst="rect">
            <a:avLst/>
          </a:prstGeom>
        </p:spPr>
      </p:pic>
      <p:pic>
        <p:nvPicPr>
          <p:cNvPr id="10" name="图片 9" descr="资源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743565" y="4229735"/>
            <a:ext cx="1379855" cy="26168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66845" y="2240280"/>
            <a:ext cx="4069715" cy="367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8764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三、百变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棒棒糖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9" name="此处为标题"/>
          <p:cNvSpPr txBox="1"/>
          <p:nvPr/>
        </p:nvSpPr>
        <p:spPr>
          <a:xfrm>
            <a:off x="5232400" y="787084"/>
            <a:ext cx="17272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颜色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校准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4535" y="1959610"/>
            <a:ext cx="2057400" cy="3637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05785" y="1638935"/>
            <a:ext cx="8705850" cy="4350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8764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三、百变棒棒糖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9" name="此处为标题"/>
          <p:cNvSpPr txBox="1"/>
          <p:nvPr/>
        </p:nvSpPr>
        <p:spPr>
          <a:xfrm>
            <a:off x="4826000" y="722314"/>
            <a:ext cx="25400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三角形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棒棒糖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81935" y="1844040"/>
            <a:ext cx="4097020" cy="4393565"/>
          </a:xfrm>
          <a:prstGeom prst="rect">
            <a:avLst/>
          </a:prstGeom>
        </p:spPr>
      </p:pic>
      <p:pic>
        <p:nvPicPr>
          <p:cNvPr id="3" name="图片 2" descr="资源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3068955"/>
            <a:ext cx="1069340" cy="1731010"/>
          </a:xfrm>
          <a:prstGeom prst="rect">
            <a:avLst/>
          </a:prstGeom>
        </p:spPr>
      </p:pic>
      <p:pic>
        <p:nvPicPr>
          <p:cNvPr id="5" name="图片 4" descr="WPS图片编辑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085" y="2111375"/>
            <a:ext cx="3221990" cy="402018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8764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三、百变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棒棒糖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9" name="此处为标题"/>
          <p:cNvSpPr txBox="1"/>
          <p:nvPr/>
        </p:nvSpPr>
        <p:spPr>
          <a:xfrm>
            <a:off x="3088005" y="1190944"/>
            <a:ext cx="6016625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编写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7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个子程序，绘制更多棒棒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糖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4" name="图片 13" descr="资源 9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84020" y="2662555"/>
            <a:ext cx="8824595" cy="207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876425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三、百变棒棒糖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9" name="此处为标题"/>
          <p:cNvSpPr txBox="1"/>
          <p:nvPr/>
        </p:nvSpPr>
        <p:spPr>
          <a:xfrm>
            <a:off x="5029200" y="787084"/>
            <a:ext cx="21336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装饰棒棒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糖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2738120" y="2028190"/>
            <a:ext cx="6564630" cy="41268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783205" y="3134044"/>
            <a:ext cx="406463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四、课堂总结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13305" y="1258570"/>
            <a:ext cx="7821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</a:t>
            </a:r>
            <a:r>
              <a:rPr lang="zh-CN" altLang="en-US" sz="2000">
                <a:latin typeface="江城圆体 400W" panose="020B0500000000000000" charset="-122"/>
                <a:ea typeface="江城圆体 400W" panose="020B0500000000000000" charset="-122"/>
              </a:rPr>
              <a:t>在刚才的万奇机器人编程活动中你遇到了哪些问题？是怎么解决的？</a:t>
            </a:r>
            <a:endParaRPr lang="zh-CN" altLang="en-US" sz="2000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sp>
        <p:nvSpPr>
          <p:cNvPr id="6" name="PA_文本框 6"/>
          <p:cNvSpPr txBox="1"/>
          <p:nvPr>
            <p:custDataLst>
              <p:tags r:id="rId1"/>
            </p:custDataLst>
          </p:nvPr>
        </p:nvSpPr>
        <p:spPr>
          <a:xfrm>
            <a:off x="4143375" y="2836545"/>
            <a:ext cx="3903980" cy="33877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vert="horz" wrap="square" numCol="1" rtlCol="0">
            <a:prstTxWarp prst="textPlain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-1200" normalizeH="0" baseline="0" noProof="0" dirty="0">
                <a:ln>
                  <a:noFil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t>__________</a:t>
            </a:r>
            <a:endParaRPr kumimoji="0" lang="zh-CN" altLang="en-US" sz="1800" b="0" i="0" u="none" strike="noStrike" kern="1200" cap="none" spc="-1200" normalizeH="0" baseline="0" noProof="0" dirty="0">
              <a:ln>
                <a:noFill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 descr="资源 3@10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745" y="2537460"/>
            <a:ext cx="3064510" cy="3076575"/>
          </a:xfrm>
          <a:prstGeom prst="rect">
            <a:avLst/>
          </a:prstGeom>
        </p:spPr>
      </p:pic>
      <p:sp>
        <p:nvSpPr>
          <p:cNvPr id="24" name="圆角矩形 23"/>
          <p:cNvSpPr/>
          <p:nvPr/>
        </p:nvSpPr>
        <p:spPr>
          <a:xfrm>
            <a:off x="1435735" y="2720340"/>
            <a:ext cx="2176780" cy="777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8FAAD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</a:rPr>
              <a:t>音乐并行程序</a:t>
            </a:r>
            <a:r>
              <a:rPr lang="zh-CN" altLang="en-US">
                <a:solidFill>
                  <a:schemeClr val="bg1"/>
                </a:solidFill>
                <a:latin typeface="江城圆体 400W" panose="020B0500000000000000" charset="-122"/>
                <a:ea typeface="江城圆体 400W" panose="020B0500000000000000" charset="-122"/>
              </a:rPr>
              <a:t>有问题？</a:t>
            </a:r>
            <a:endParaRPr lang="zh-CN" altLang="en-US">
              <a:solidFill>
                <a:schemeClr val="bg1"/>
              </a:solidFill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196532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总结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294370" y="4480560"/>
            <a:ext cx="2417445" cy="732790"/>
          </a:xfrm>
          <a:prstGeom prst="roundRect">
            <a:avLst/>
          </a:prstGeom>
          <a:solidFill>
            <a:srgbClr val="56CA95"/>
          </a:solidFill>
          <a:ln>
            <a:solidFill>
              <a:srgbClr val="56C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颜色识别</a:t>
            </a:r>
            <a:r>
              <a:rPr lang="zh-CN" altLang="en-US">
                <a:latin typeface="江城圆体 400W" panose="020B0500000000000000" charset="-122"/>
                <a:ea typeface="江城圆体 400W" panose="020B0500000000000000" charset="-122"/>
              </a:rPr>
              <a:t>不准确？</a:t>
            </a:r>
            <a:endParaRPr lang="zh-CN" altLang="en-US">
              <a:latin typeface="江城圆体 400W" panose="020B0500000000000000" charset="-122"/>
              <a:ea typeface="江城圆体 400W" panose="020B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withEffect">
                                  <p:stCondLst>
                                    <p:cond delay="27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*sin(rand(360))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*sin(rand(360))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300000" y="300000"/>
                                    </p:animScale>
                                    <p:animEffect transition="out" filter="fade">
                                      <p:cBhvr>
                                        <p:cTn id="10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未标题-1_画板 1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5709920" y="2256790"/>
            <a:ext cx="5833745" cy="1643380"/>
          </a:xfrm>
        </p:spPr>
        <p:txBody>
          <a:bodyPr>
            <a:noAutofit/>
          </a:bodyPr>
          <a:p>
            <a:pPr marL="0" indent="0" algn="l">
              <a:lnSpc>
                <a:spcPct val="110000"/>
              </a:lnSpc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课程简介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         </a:t>
            </a:r>
            <a:r>
              <a:rPr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学习</a:t>
            </a: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并行</a:t>
            </a:r>
            <a:r>
              <a:rPr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程序，让万奇机器人在嘉年华上一边跳舞一边唱歌，或者一边唱歌一边闪烁LED灯光。最后，在嘉年华卖创意图形棒棒糖。编写多个</a:t>
            </a:r>
            <a:r>
              <a:rPr 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并行</a:t>
            </a:r>
            <a:r>
              <a:rPr sz="1800">
                <a:solidFill>
                  <a:schemeClr val="tx1">
                    <a:lumMod val="65000"/>
                    <a:lumOff val="3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程序，让万奇机器人每检测到一种颜色，就能画出对应图形的棒棒糖。</a:t>
            </a:r>
            <a:endParaRPr sz="1800">
              <a:solidFill>
                <a:schemeClr val="tx1">
                  <a:lumMod val="65000"/>
                  <a:lumOff val="3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46480" y="1464945"/>
            <a:ext cx="301117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055370" y="2381885"/>
            <a:ext cx="3001645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055370" y="3298825"/>
            <a:ext cx="300101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55370" y="4215765"/>
            <a:ext cx="3001010" cy="791845"/>
          </a:xfrm>
          <a:prstGeom prst="roundRect">
            <a:avLst>
              <a:gd name="adj" fmla="val 35087"/>
            </a:avLst>
          </a:prstGeom>
          <a:solidFill>
            <a:srgbClr val="7C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此处为标题"/>
          <p:cNvSpPr txBox="1"/>
          <p:nvPr/>
        </p:nvSpPr>
        <p:spPr>
          <a:xfrm>
            <a:off x="1953895" y="961391"/>
            <a:ext cx="1018540" cy="378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400W" panose="020B0500000000000000" charset="-122"/>
                <a:sym typeface="+mn-ea"/>
              </a:rPr>
              <a:t>课堂流程</a:t>
            </a:r>
            <a:endParaRPr lang="zh-CN" altLang="en-US" sz="18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5" name="此处为标题"/>
          <p:cNvSpPr txBox="1"/>
          <p:nvPr/>
        </p:nvSpPr>
        <p:spPr>
          <a:xfrm>
            <a:off x="1308735" y="1625919"/>
            <a:ext cx="23876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一、万奇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的新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舞蹈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2" name="此处为标题"/>
          <p:cNvSpPr txBox="1"/>
          <p:nvPr/>
        </p:nvSpPr>
        <p:spPr>
          <a:xfrm>
            <a:off x="1308735" y="2565084"/>
            <a:ext cx="20828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二、万奇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歌唱家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3" name="此处为标题"/>
          <p:cNvSpPr txBox="1"/>
          <p:nvPr/>
        </p:nvSpPr>
        <p:spPr>
          <a:xfrm>
            <a:off x="1308735" y="3501074"/>
            <a:ext cx="20828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三、百变棒棒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糖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14" name="此处为标题"/>
          <p:cNvSpPr txBox="1"/>
          <p:nvPr/>
        </p:nvSpPr>
        <p:spPr>
          <a:xfrm>
            <a:off x="1308735" y="4391979"/>
            <a:ext cx="17780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四、课堂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总结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358900" y="4528820"/>
            <a:ext cx="6804025" cy="1563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1.</a:t>
            </a:r>
            <a:r>
              <a:rPr lang="zh-CN" altLang="en-US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万奇机器人如何实现一边跳舞一边唱歌的</a:t>
            </a:r>
            <a:r>
              <a:rPr lang="zh-CN" altLang="en-US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呢？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2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.如何进行颜色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校准？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3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.你画出了几个不同形状的棒棒糖</a:t>
            </a:r>
            <a:r>
              <a:rPr lang="zh-CN" sz="2000" b="0"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</a:rPr>
              <a:t>呢？</a:t>
            </a: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  <a:p>
            <a:pPr indent="0" fontAlgn="auto">
              <a:lnSpc>
                <a:spcPct val="150000"/>
              </a:lnSpc>
            </a:pPr>
            <a:endParaRPr lang="zh-CN" sz="2000" b="0"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</a:endParaRPr>
          </a:p>
        </p:txBody>
      </p:sp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1984375" y="313691"/>
            <a:ext cx="150241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四、课堂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总结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pic>
        <p:nvPicPr>
          <p:cNvPr id="4" name="图片 3" descr="资源 6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22115" y="1509395"/>
            <a:ext cx="3747770" cy="28809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204085" y="3134044"/>
            <a:ext cx="5231130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一、万奇的新舞蹈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10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2" name="此处为标题"/>
          <p:cNvSpPr txBox="1"/>
          <p:nvPr/>
        </p:nvSpPr>
        <p:spPr>
          <a:xfrm>
            <a:off x="1774825" y="313691"/>
            <a:ext cx="201168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600W" panose="020B0500000000000000" charset="-122"/>
                <a:sym typeface="+mn-ea"/>
              </a:rPr>
              <a:t>一、万奇的新舞蹈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11" name="此处为标题"/>
          <p:cNvSpPr txBox="1"/>
          <p:nvPr/>
        </p:nvSpPr>
        <p:spPr>
          <a:xfrm>
            <a:off x="4114800" y="1111250"/>
            <a:ext cx="4358640" cy="11906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no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660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charset="0"/>
                <a:ea typeface="汉仪糯米团W" panose="00020600040101010101" charset="-122"/>
                <a:cs typeface="江城圆体 400W" panose="020B0500000000000000" charset="-122"/>
                <a:sym typeface="+mn-ea"/>
              </a:rPr>
              <a:t>万奇嘉年华</a:t>
            </a:r>
            <a:endParaRPr lang="zh-CN" altLang="en-US" sz="660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charset="0"/>
              <a:ea typeface="汉仪糯米团W" panose="00020600040101010101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3" name="图片 2" descr="资源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665" y="2081530"/>
            <a:ext cx="2520315" cy="2410460"/>
          </a:xfrm>
          <a:prstGeom prst="rect">
            <a:avLst/>
          </a:prstGeom>
        </p:spPr>
      </p:pic>
      <p:pic>
        <p:nvPicPr>
          <p:cNvPr id="14" name="图片 13" descr="资源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5" y="1796415"/>
            <a:ext cx="1917700" cy="1473835"/>
          </a:xfrm>
          <a:prstGeom prst="rect">
            <a:avLst/>
          </a:prstGeom>
        </p:spPr>
      </p:pic>
      <p:pic>
        <p:nvPicPr>
          <p:cNvPr id="15" name="图片 14" descr="资源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5094605"/>
            <a:ext cx="1446530" cy="1666875"/>
          </a:xfrm>
          <a:prstGeom prst="rect">
            <a:avLst/>
          </a:prstGeom>
        </p:spPr>
      </p:pic>
      <p:pic>
        <p:nvPicPr>
          <p:cNvPr id="16" name="图片 15" descr="资源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150" y="5094605"/>
            <a:ext cx="1893570" cy="152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7" name="爆炸形 1 6"/>
          <p:cNvSpPr/>
          <p:nvPr/>
        </p:nvSpPr>
        <p:spPr>
          <a:xfrm>
            <a:off x="2045970" y="722630"/>
            <a:ext cx="3778250" cy="2915285"/>
          </a:xfrm>
          <a:prstGeom prst="irregularSeal1">
            <a:avLst/>
          </a:prstGeom>
          <a:solidFill>
            <a:srgbClr val="C2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  <a:p>
            <a:pPr algn="l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 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使用循环为万奇机器人编排一个新舞蹈动作。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  <a:p>
            <a:pPr algn="ctr"/>
            <a:endParaRPr lang="zh-CN" altLang="en-US"/>
          </a:p>
        </p:txBody>
      </p:sp>
      <p:pic>
        <p:nvPicPr>
          <p:cNvPr id="5" name="图片 4" descr="资源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3429000"/>
            <a:ext cx="2626995" cy="302577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7761605" y="915035"/>
            <a:ext cx="3923030" cy="5086350"/>
            <a:chOff x="12223" y="1441"/>
            <a:chExt cx="6178" cy="8010"/>
          </a:xfrm>
        </p:grpSpPr>
        <p:sp>
          <p:nvSpPr>
            <p:cNvPr id="20" name="圆角矩形 19"/>
            <p:cNvSpPr/>
            <p:nvPr/>
          </p:nvSpPr>
          <p:spPr>
            <a:xfrm>
              <a:off x="12223" y="1441"/>
              <a:ext cx="6179" cy="80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CD5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2609" y="1890"/>
              <a:ext cx="5669" cy="6986"/>
              <a:chOff x="12649" y="2726"/>
              <a:chExt cx="5669" cy="6986"/>
            </a:xfrm>
          </p:grpSpPr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12649" y="3564"/>
                <a:ext cx="5669" cy="6148"/>
              </a:xfrm>
              <a:prstGeom prst="rect">
                <a:avLst/>
              </a:prstGeom>
            </p:spPr>
          </p:pic>
          <p:sp>
            <p:nvSpPr>
              <p:cNvPr id="18" name="此处为标题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764" y="2726"/>
                <a:ext cx="1280" cy="838"/>
              </a:xfrm>
              <a:prstGeom prst="rect">
                <a:avLst/>
              </a:prstGeom>
              <a:ln w="12700">
                <a:miter lim="400000"/>
              </a:ln>
              <a:effectLst>
                <a:softEdge rad="12700"/>
              </a:effectLst>
            </p:spPr>
            <p:txBody>
              <a:bodyPr wrap="none" lIns="50800" tIns="50800" rIns="50800" bIns="50800" anchor="ctr">
                <a:spAutoFit/>
              </a:bodyPr>
              <a:lstStyle>
                <a:lvl1pPr algn="l">
                  <a:defRPr sz="3500" b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algn="l"/>
                <a:r>
                  <a:rPr lang="zh-CN" altLang="en-US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江城圆体 400W" panose="020B0500000000000000" charset="-122"/>
                    <a:ea typeface="江城圆体 400W" panose="020B0500000000000000" charset="-122"/>
                    <a:cs typeface="江城圆体 400W" panose="020B0500000000000000" charset="-122"/>
                    <a:sym typeface="+mn-ea"/>
                  </a:rPr>
                  <a:t>示例</a:t>
                </a:r>
                <a:endPara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江城圆体 400W" panose="020B0500000000000000" charset="-122"/>
                  <a:ea typeface="江城圆体 400W" panose="020B0500000000000000" charset="-122"/>
                  <a:cs typeface="江城圆体 400W" panose="020B0500000000000000" charset="-122"/>
                  <a:sym typeface="+mn-ea"/>
                </a:endParaRPr>
              </a:p>
            </p:txBody>
          </p:sp>
        </p:grpSp>
      </p:grpSp>
      <p:sp>
        <p:nvSpPr>
          <p:cNvPr id="22" name="此处为标题"/>
          <p:cNvSpPr txBox="1"/>
          <p:nvPr>
            <p:custDataLst>
              <p:tags r:id="rId6"/>
            </p:custDataLst>
          </p:nvPr>
        </p:nvSpPr>
        <p:spPr>
          <a:xfrm>
            <a:off x="1774825" y="313691"/>
            <a:ext cx="201168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600W" panose="020B0500000000000000" charset="-122"/>
                <a:sym typeface="+mn-ea"/>
              </a:rPr>
              <a:t>一、万奇的新舞蹈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5" name="图片 4" descr="资源 6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25015" y="2825115"/>
            <a:ext cx="3747770" cy="2880995"/>
          </a:xfrm>
          <a:prstGeom prst="rect">
            <a:avLst/>
          </a:prstGeom>
        </p:spPr>
      </p:pic>
      <p:sp>
        <p:nvSpPr>
          <p:cNvPr id="7" name="双波形 6"/>
          <p:cNvSpPr/>
          <p:nvPr/>
        </p:nvSpPr>
        <p:spPr>
          <a:xfrm>
            <a:off x="2171700" y="1085850"/>
            <a:ext cx="3226435" cy="1477645"/>
          </a:xfrm>
          <a:prstGeom prst="doubleWave">
            <a:avLst/>
          </a:prstGeom>
          <a:solidFill>
            <a:srgbClr val="9CD5E6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怎么实现一边唱歌一边跳舞呢？</a:t>
            </a:r>
            <a:endParaRPr lang="zh-CN" altLang="en-US" sz="2400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sp>
        <p:nvSpPr>
          <p:cNvPr id="8" name="双波形 7"/>
          <p:cNvSpPr/>
          <p:nvPr/>
        </p:nvSpPr>
        <p:spPr>
          <a:xfrm>
            <a:off x="7535545" y="1483360"/>
            <a:ext cx="2977515" cy="1477645"/>
          </a:xfrm>
          <a:prstGeom prst="doubleWave">
            <a:avLst/>
          </a:prstGeom>
          <a:solidFill>
            <a:srgbClr val="9CD5E6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加入一个唱歌的</a:t>
            </a:r>
            <a:endParaRPr lang="zh-CN" altLang="en-US" sz="2400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  <a:p>
            <a:pPr algn="ctr"/>
            <a:r>
              <a:rPr lang="zh-CN" altLang="en-US" sz="24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并行分支程序</a:t>
            </a:r>
            <a:r>
              <a:rPr lang="zh-CN" altLang="en-US" sz="2400">
                <a:solidFill>
                  <a:schemeClr val="tx2"/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吧！</a:t>
            </a:r>
            <a:endParaRPr lang="zh-CN" altLang="en-US" sz="2400">
              <a:solidFill>
                <a:schemeClr val="tx2"/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545" y="3112135"/>
            <a:ext cx="3173730" cy="2019935"/>
          </a:xfrm>
          <a:prstGeom prst="rect">
            <a:avLst/>
          </a:prstGeom>
        </p:spPr>
      </p:pic>
      <p:sp>
        <p:nvSpPr>
          <p:cNvPr id="14" name="此处为标题"/>
          <p:cNvSpPr txBox="1"/>
          <p:nvPr>
            <p:custDataLst>
              <p:tags r:id="rId5"/>
            </p:custDataLst>
          </p:nvPr>
        </p:nvSpPr>
        <p:spPr>
          <a:xfrm>
            <a:off x="1774825" y="313691"/>
            <a:ext cx="201168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600W" panose="020B0500000000000000" charset="-122"/>
                <a:sym typeface="+mn-ea"/>
              </a:rPr>
              <a:t>一、万奇的新舞蹈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4419600" y="787084"/>
            <a:ext cx="3352800" cy="59372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展示万奇的新舞蹈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5" name="图片 4" descr="资源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26110" y="3646170"/>
            <a:ext cx="2212340" cy="2548255"/>
          </a:xfrm>
          <a:prstGeom prst="rect">
            <a:avLst/>
          </a:prstGeom>
        </p:spPr>
      </p:pic>
      <p:pic>
        <p:nvPicPr>
          <p:cNvPr id="7" name="图片 6" descr="资源 6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42210" y="2168525"/>
            <a:ext cx="3098800" cy="23825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096000" y="2428875"/>
            <a:ext cx="3167380" cy="3844290"/>
            <a:chOff x="9600" y="3825"/>
            <a:chExt cx="4988" cy="6054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9600" y="3825"/>
              <a:ext cx="4988" cy="5410"/>
            </a:xfrm>
            <a:prstGeom prst="rect">
              <a:avLst/>
            </a:prstGeom>
          </p:spPr>
        </p:pic>
        <p:sp>
          <p:nvSpPr>
            <p:cNvPr id="8" name="此处为标题"/>
            <p:cNvSpPr txBox="1"/>
            <p:nvPr>
              <p:custDataLst>
                <p:tags r:id="rId8"/>
              </p:custDataLst>
            </p:nvPr>
          </p:nvSpPr>
          <p:spPr>
            <a:xfrm>
              <a:off x="11414" y="9235"/>
              <a:ext cx="960" cy="64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50800" tIns="50800" rIns="50800" bIns="50800" anchor="ctr">
              <a:spAutoFit/>
            </a:bodyPr>
            <a:lstStyle>
              <a:lvl1pPr algn="l">
                <a:defRPr sz="3500" b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l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江城圆体 400W" panose="020B0500000000000000" charset="-122"/>
                  <a:ea typeface="江城圆体 400W" panose="020B0500000000000000" charset="-122"/>
                  <a:cs typeface="江城圆体 400W" panose="020B0500000000000000" charset="-122"/>
                  <a:sym typeface="+mn-ea"/>
                </a:rPr>
                <a:t>程序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068435" y="4551045"/>
            <a:ext cx="2793365" cy="1778000"/>
          </a:xfrm>
          <a:prstGeom prst="rect">
            <a:avLst/>
          </a:prstGeom>
        </p:spPr>
      </p:pic>
      <p:sp>
        <p:nvSpPr>
          <p:cNvPr id="15" name="此处为标题"/>
          <p:cNvSpPr txBox="1"/>
          <p:nvPr>
            <p:custDataLst>
              <p:tags r:id="rId11"/>
            </p:custDataLst>
          </p:nvPr>
        </p:nvSpPr>
        <p:spPr>
          <a:xfrm>
            <a:off x="1774825" y="313691"/>
            <a:ext cx="2011680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600W" panose="020B0500000000000000" charset="-122"/>
                <a:sym typeface="+mn-ea"/>
              </a:rPr>
              <a:t>一、万奇的新舞蹈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未标题-1_画板 1 副本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此处为标题"/>
          <p:cNvSpPr txBox="1"/>
          <p:nvPr/>
        </p:nvSpPr>
        <p:spPr>
          <a:xfrm>
            <a:off x="2200910" y="3134044"/>
            <a:ext cx="4722495" cy="7169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二、万奇歌唱家</a:t>
            </a:r>
            <a:r>
              <a:rPr lang="zh-CN" altLang="en-US" sz="2000" dirty="0">
                <a:sym typeface="+mn-ea"/>
              </a:rPr>
              <a:t>（</a:t>
            </a:r>
            <a:r>
              <a:rPr lang="en-US" altLang="zh-CN" sz="2000" dirty="0">
                <a:sym typeface="+mn-ea"/>
              </a:rPr>
              <a:t>15</a:t>
            </a:r>
            <a:r>
              <a:rPr lang="zh-CN" altLang="en-US" sz="2000" dirty="0">
                <a:sym typeface="+mn-ea"/>
              </a:rPr>
              <a:t>分钟）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_画板 1 副本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sp>
        <p:nvSpPr>
          <p:cNvPr id="12" name="此处为标题"/>
          <p:cNvSpPr txBox="1"/>
          <p:nvPr/>
        </p:nvSpPr>
        <p:spPr>
          <a:xfrm>
            <a:off x="1913890" y="313691"/>
            <a:ext cx="1757045" cy="4089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p>
            <a:pPr algn="l"/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二、万奇</a:t>
            </a: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江城圆体 600W" panose="020B0500000000000000" charset="-122"/>
                <a:ea typeface="江城圆体 600W" panose="020B0500000000000000" charset="-122"/>
                <a:cs typeface="江城圆体 600W" panose="020B0500000000000000" charset="-122"/>
                <a:sym typeface="+mn-ea"/>
              </a:rPr>
              <a:t>歌唱家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江城圆体 600W" panose="020B0500000000000000" charset="-122"/>
              <a:ea typeface="江城圆体 600W" panose="020B0500000000000000" charset="-122"/>
              <a:cs typeface="江城圆体 600W" panose="020B0500000000000000" charset="-122"/>
              <a:sym typeface="+mn-ea"/>
            </a:endParaRPr>
          </a:p>
        </p:txBody>
      </p:sp>
      <p:sp>
        <p:nvSpPr>
          <p:cNvPr id="13" name="此处为标题"/>
          <p:cNvSpPr txBox="1"/>
          <p:nvPr/>
        </p:nvSpPr>
        <p:spPr>
          <a:xfrm>
            <a:off x="4368800" y="722314"/>
            <a:ext cx="3454400" cy="4705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5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l"/>
            <a:r>
              <a:rPr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编曲：《玛丽有只小</a:t>
            </a:r>
            <a:r>
              <a:rPr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江城圆体 400W" panose="020B0500000000000000" charset="-122"/>
                <a:ea typeface="江城圆体 400W" panose="020B0500000000000000" charset="-122"/>
                <a:cs typeface="江城圆体 400W" panose="020B0500000000000000" charset="-122"/>
                <a:sym typeface="+mn-ea"/>
              </a:rPr>
              <a:t>羔羊》</a:t>
            </a:r>
            <a:endParaRPr lang="zh-CN" sz="2400">
              <a:solidFill>
                <a:schemeClr val="tx1">
                  <a:lumMod val="75000"/>
                  <a:lumOff val="25000"/>
                </a:schemeClr>
              </a:solidFill>
              <a:latin typeface="江城圆体 400W" panose="020B0500000000000000" charset="-122"/>
              <a:ea typeface="江城圆体 400W" panose="020B0500000000000000" charset="-122"/>
              <a:cs typeface="江城圆体 400W" panose="020B0500000000000000" charset="-122"/>
              <a:sym typeface="+mn-ea"/>
            </a:endParaRPr>
          </a:p>
        </p:txBody>
      </p:sp>
      <p:pic>
        <p:nvPicPr>
          <p:cNvPr id="5" name="图片 4" descr="资源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" y="1354455"/>
            <a:ext cx="6325235" cy="477901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156575" y="722630"/>
            <a:ext cx="3003550" cy="6139180"/>
            <a:chOff x="12747" y="847"/>
            <a:chExt cx="4730" cy="9668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747" y="847"/>
              <a:ext cx="4730" cy="8327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12747" y="9043"/>
              <a:ext cx="1966" cy="1472"/>
              <a:chOff x="12747" y="9174"/>
              <a:chExt cx="1966" cy="1472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2747" y="9174"/>
                <a:ext cx="196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28985"/>
                    </a:solidFill>
                    <a:effectLst/>
                    <a:latin typeface="江城圆体 400W" panose="020B0500000000000000" charset="-122"/>
                    <a:ea typeface="江城圆体 400W" panose="020B0500000000000000" charset="-122"/>
                  </a:rPr>
                  <a:t>……</a:t>
                </a:r>
                <a:endParaRPr lang="en-US" altLang="zh-CN" sz="28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28985"/>
                  </a:solidFill>
                  <a:effectLst/>
                  <a:latin typeface="江城圆体 400W" panose="020B0500000000000000" charset="-122"/>
                  <a:ea typeface="江城圆体 400W" panose="020B0500000000000000" charset="-122"/>
                </a:endParaRPr>
              </a:p>
            </p:txBody>
          </p:sp>
          <p:sp>
            <p:nvSpPr>
              <p:cNvPr id="8" name="文本框 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747" y="9499"/>
                <a:ext cx="196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28985"/>
                    </a:solidFill>
                    <a:effectLst/>
                    <a:latin typeface="江城圆体 400W" panose="020B0500000000000000" charset="-122"/>
                    <a:ea typeface="江城圆体 400W" panose="020B0500000000000000" charset="-122"/>
                  </a:rPr>
                  <a:t>……</a:t>
                </a:r>
                <a:endParaRPr lang="en-US" altLang="zh-CN" sz="28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28985"/>
                  </a:solidFill>
                  <a:effectLst/>
                  <a:latin typeface="江城圆体 400W" panose="020B0500000000000000" charset="-122"/>
                  <a:ea typeface="江城圆体 400W" panose="020B0500000000000000" charset="-122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2747" y="9824"/>
                <a:ext cx="196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80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28985"/>
                    </a:solidFill>
                    <a:effectLst/>
                    <a:latin typeface="江城圆体 400W" panose="020B0500000000000000" charset="-122"/>
                    <a:ea typeface="江城圆体 400W" panose="020B0500000000000000" charset="-122"/>
                  </a:rPr>
                  <a:t>……</a:t>
                </a:r>
                <a:endParaRPr lang="en-US" altLang="zh-CN" sz="280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28985"/>
                  </a:solidFill>
                  <a:effectLst/>
                  <a:latin typeface="江城圆体 400W" panose="020B0500000000000000" charset="-122"/>
                  <a:ea typeface="江城圆体 400W" panose="020B0500000000000000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RESOURCEID" val="636440342935487115"/>
  <p:tag name="SCENEID" val="Unkown"/>
  <p:tag name="SCENELINKIDS" val="2|3"/>
  <p:tag name="ANIMSTRING" val="06845e1e48f104eaaa8e41c400262d67"/>
  <p:tag name="SCENESHAPETYPE" val="SceneShape"/>
  <p:tag name="SCENESHAPESUBTYPE" val="SceneSimpleShape"/>
  <p:tag name="SCENECOLOR-TEXT" val="Color_Theme"/>
  <p:tag name="SCENECOLOR-TEXT-VALUE" val="2"/>
  <p:tag name="PA" val="v5.2.2"/>
  <p:tag name="KSO_WM_UNIT_HIGHLIGHT" val="0"/>
  <p:tag name="KSO_WM_UNIT_COMPATIBLE" val="0"/>
  <p:tag name="KSO_WM_UNIT_DIAGRAM_ISNUMVISUAL" val="0"/>
  <p:tag name="KSO_WM_UNIT_DIAGRAM_ISREFERUNIT" val="0"/>
  <p:tag name="KSO_WM_UNIT_SUBTYPE" val="f"/>
  <p:tag name="KSO_WM_UNIT_ID" val="mixed20197618_1*i*1"/>
  <p:tag name="KSO_WM_TEMPLATE_CATEGORY" val="mixed"/>
  <p:tag name="KSO_WM_TEMPLATE_INDEX" val="20197618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ZjU3ODc2YmNiOGJmMGUwYWQ2ZjQyZWVjNmI3NmY1YTMifQ=="/>
  <p:tag name="KSO_WPP_MARK_KEY" val="b664cadd-826f-4781-badc-20870b92bae3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WPS 演示</Application>
  <PresentationFormat>宽屏</PresentationFormat>
  <Paragraphs>105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江城圆体 600W</vt:lpstr>
      <vt:lpstr>江城圆体 400W</vt:lpstr>
      <vt:lpstr>Arial Black</vt:lpstr>
      <vt:lpstr>汉仪糯米团W</vt:lpstr>
      <vt:lpstr>Calibri</vt:lpstr>
      <vt:lpstr>Arial Unicode MS</vt:lpstr>
      <vt:lpstr>等线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吴正经</cp:lastModifiedBy>
  <cp:revision>120</cp:revision>
  <dcterms:created xsi:type="dcterms:W3CDTF">2022-06-17T01:56:00Z</dcterms:created>
  <dcterms:modified xsi:type="dcterms:W3CDTF">2023-03-08T08:11:21Z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C5B19499553544098B442D438A838BDA</vt:lpwstr>
  </property>
  <property fmtid="{D5CDD505-2E9C-101B-9397-08002B2CF9AE}" pid="3" name="KSOProductBuildVer">
    <vt:lpwstr>2052-11.1.0.13703</vt:lpwstr>
  </property>
</Properties>
</file>