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64" r:id="rId3"/>
    <p:sldId id="365" r:id="rId4"/>
    <p:sldId id="366" r:id="rId6"/>
    <p:sldId id="277" r:id="rId7"/>
    <p:sldId id="439" r:id="rId8"/>
    <p:sldId id="368" r:id="rId9"/>
    <p:sldId id="458" r:id="rId10"/>
    <p:sldId id="466" r:id="rId11"/>
    <p:sldId id="459" r:id="rId12"/>
    <p:sldId id="460" r:id="rId13"/>
    <p:sldId id="461" r:id="rId14"/>
    <p:sldId id="412" r:id="rId15"/>
    <p:sldId id="383" r:id="rId16"/>
    <p:sldId id="492" r:id="rId17"/>
    <p:sldId id="491" r:id="rId18"/>
    <p:sldId id="371" r:id="rId19"/>
    <p:sldId id="304" r:id="rId20"/>
    <p:sldId id="416" r:id="rId21"/>
    <p:sldId id="367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5E6"/>
    <a:srgbClr val="5B9BD5"/>
    <a:srgbClr val="FDD23D"/>
    <a:srgbClr val="8FAADC"/>
    <a:srgbClr val="56CA95"/>
    <a:srgbClr val="58B6E5"/>
    <a:srgbClr val="6096E6"/>
    <a:srgbClr val="F3E7D8"/>
    <a:srgbClr val="F5F7F9"/>
    <a:srgbClr val="F9D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50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游戏</a:t>
            </a:r>
            <a:r>
              <a:t>结果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通过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游戏结果统计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奖励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游戏结果统计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惩罚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游戏结果统计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7922193"/>
        <c:axId val="656728054"/>
      </c:barChart>
      <c:catAx>
        <c:axId val="91792219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56728054"/>
        <c:crosses val="autoZero"/>
        <c:auto val="1"/>
        <c:lblAlgn val="ctr"/>
        <c:lblOffset val="100"/>
        <c:noMultiLvlLbl val="0"/>
      </c:catAx>
      <c:valAx>
        <c:axId val="65672805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1792219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本节课主题是将万奇机器人改造成一个聚会娱乐、游戏的工具，教师可以开场和学生进行一些互动</a:t>
            </a:r>
            <a:r>
              <a:rPr lang="zh-CN" altLang="en-US"/>
              <a:t>游戏。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飞花令是一个很有意思的游戏，参考《中华好诗词》的游戏</a:t>
            </a:r>
            <a:r>
              <a:rPr lang="zh-CN" altLang="en-US"/>
              <a:t>规则。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变量值及范围可以自行改变，不同的取值影响三种模式出现</a:t>
            </a:r>
            <a:r>
              <a:rPr lang="zh-CN" altLang="en-US"/>
              <a:t>的概率。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6.xml"/><Relationship Id="rId5" Type="http://schemas.openxmlformats.org/officeDocument/2006/relationships/image" Target="../media/image9.png"/><Relationship Id="rId4" Type="http://schemas.openxmlformats.org/officeDocument/2006/relationships/tags" Target="../tags/tag25.xml"/><Relationship Id="rId3" Type="http://schemas.openxmlformats.org/officeDocument/2006/relationships/image" Target="../media/image17.png"/><Relationship Id="rId2" Type="http://schemas.openxmlformats.org/officeDocument/2006/relationships/tags" Target="../tags/tag24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8.png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4" Type="http://schemas.openxmlformats.org/officeDocument/2006/relationships/notesSlide" Target="../notesSlides/notesSlide11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3.png"/><Relationship Id="rId11" Type="http://schemas.openxmlformats.org/officeDocument/2006/relationships/tags" Target="../tags/tag36.xml"/><Relationship Id="rId10" Type="http://schemas.openxmlformats.org/officeDocument/2006/relationships/image" Target="../media/image22.pn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image" Target="../media/image4.jpeg"/><Relationship Id="rId1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image" Target="../media/image18.png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4" Type="http://schemas.openxmlformats.org/officeDocument/2006/relationships/notesSlide" Target="../notesSlides/notesSlide13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48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49.xml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tags" Target="../tags/tag3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tags" Target="../tags/tag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image" Target="../media/image10.png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7" Type="http://schemas.openxmlformats.org/officeDocument/2006/relationships/notesSlide" Target="../notesSlides/notesSlide6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6.xml"/><Relationship Id="rId14" Type="http://schemas.openxmlformats.org/officeDocument/2006/relationships/image" Target="../media/image13.png"/><Relationship Id="rId13" Type="http://schemas.openxmlformats.org/officeDocument/2006/relationships/tags" Target="../tags/tag15.xml"/><Relationship Id="rId12" Type="http://schemas.openxmlformats.org/officeDocument/2006/relationships/image" Target="../media/image12.png"/><Relationship Id="rId11" Type="http://schemas.openxmlformats.org/officeDocument/2006/relationships/tags" Target="../tags/tag14.xml"/><Relationship Id="rId10" Type="http://schemas.openxmlformats.org/officeDocument/2006/relationships/image" Target="../media/image11.pn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image" Target="../media/image16.png"/><Relationship Id="rId7" Type="http://schemas.openxmlformats.org/officeDocument/2006/relationships/tags" Target="../tags/tag20.xml"/><Relationship Id="rId6" Type="http://schemas.openxmlformats.org/officeDocument/2006/relationships/image" Target="../media/image15.png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image" Target="../media/image14.png"/><Relationship Id="rId2" Type="http://schemas.openxmlformats.org/officeDocument/2006/relationships/tags" Target="../tags/tag17.xml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未标题-1_画板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4" name="玛塔创想创新的STEAM教育公司"/>
          <p:cNvSpPr txBox="1"/>
          <p:nvPr/>
        </p:nvSpPr>
        <p:spPr>
          <a:xfrm>
            <a:off x="7896979" y="1054418"/>
            <a:ext cx="3149600" cy="16770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7700">
                <a:solidFill>
                  <a:srgbClr val="ED722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altLang="zh-CN" sz="8000" b="1">
                <a:solidFill>
                  <a:schemeClr val="tx1">
                    <a:lumMod val="85000"/>
                    <a:lumOff val="1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400W" panose="020B0500000000000000" charset="-122"/>
              </a:rPr>
              <a:t>02</a:t>
            </a:r>
            <a:endParaRPr lang="en-US" altLang="zh-CN" sz="7200">
              <a:solidFill>
                <a:schemeClr val="tx1">
                  <a:lumMod val="85000"/>
                  <a:lumOff val="1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  <a:p>
            <a:pPr algn="r">
              <a:lnSpc>
                <a:spcPct val="80000"/>
              </a:lnSpc>
            </a:pPr>
            <a:r>
              <a: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万奇奖惩机</a:t>
            </a:r>
            <a:endParaRPr lang="zh-CN" altLang="en-US" sz="4800">
              <a:solidFill>
                <a:schemeClr val="tx1">
                  <a:lumMod val="85000"/>
                  <a:lumOff val="1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12" name="此处为标题"/>
          <p:cNvSpPr txBox="1"/>
          <p:nvPr/>
        </p:nvSpPr>
        <p:spPr>
          <a:xfrm>
            <a:off x="1947545" y="313691"/>
            <a:ext cx="1757045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二、万奇奖惩机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74155" y="156210"/>
            <a:ext cx="3485515" cy="6545580"/>
          </a:xfrm>
          <a:prstGeom prst="rect">
            <a:avLst/>
          </a:prstGeom>
        </p:spPr>
      </p:pic>
      <p:pic>
        <p:nvPicPr>
          <p:cNvPr id="3" name="图片 2" descr="资源 1010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47545" y="3165475"/>
            <a:ext cx="3545840" cy="3042920"/>
          </a:xfrm>
          <a:prstGeom prst="rect">
            <a:avLst/>
          </a:prstGeom>
        </p:spPr>
      </p:pic>
      <p:sp>
        <p:nvSpPr>
          <p:cNvPr id="13" name="此处为标题"/>
          <p:cNvSpPr txBox="1"/>
          <p:nvPr>
            <p:custDataLst>
              <p:tags r:id="rId6"/>
            </p:custDataLst>
          </p:nvPr>
        </p:nvSpPr>
        <p:spPr>
          <a:xfrm>
            <a:off x="2602865" y="1960882"/>
            <a:ext cx="2235200" cy="53213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示例程序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编写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12" name="此处为标题"/>
          <p:cNvSpPr txBox="1"/>
          <p:nvPr/>
        </p:nvSpPr>
        <p:spPr>
          <a:xfrm>
            <a:off x="1947545" y="313691"/>
            <a:ext cx="1757045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二、万奇奖惩机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sp>
        <p:nvSpPr>
          <p:cNvPr id="13" name="此处为标题"/>
          <p:cNvSpPr txBox="1"/>
          <p:nvPr>
            <p:custDataLst>
              <p:tags r:id="rId2"/>
            </p:custDataLst>
          </p:nvPr>
        </p:nvSpPr>
        <p:spPr>
          <a:xfrm>
            <a:off x="5640705" y="955042"/>
            <a:ext cx="1524000" cy="53213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游戏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时间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8" name="圆角矩形 7"/>
          <p:cNvSpPr/>
          <p:nvPr>
            <p:custDataLst>
              <p:tags r:id="rId3"/>
            </p:custDataLst>
          </p:nvPr>
        </p:nvSpPr>
        <p:spPr>
          <a:xfrm>
            <a:off x="2905760" y="2064385"/>
            <a:ext cx="3342640" cy="2052955"/>
          </a:xfrm>
          <a:prstGeom prst="roundRect">
            <a:avLst/>
          </a:prstGeom>
          <a:solidFill>
            <a:srgbClr val="9C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3073400" y="2240915"/>
            <a:ext cx="303657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按下按钮后就可以开始游戏了，比一比谁的运气更好吧！比如：“通过”代表安全</a:t>
            </a:r>
            <a:r>
              <a:rPr lang="en-US" altLang="zh-CN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,</a:t>
            </a:r>
            <a:r>
              <a:rPr lang="zh-CN" altLang="en-US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“奖励” 代表可以指定一个人表演节目，“惩罚” 则需要完成真心话大冒险。</a:t>
            </a:r>
            <a:endParaRPr lang="zh-CN" altLang="en-US">
              <a:solidFill>
                <a:schemeClr val="tx2"/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pic>
        <p:nvPicPr>
          <p:cNvPr id="5" name="图片 4" descr="资源 29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33170" y="3994150"/>
            <a:ext cx="2269490" cy="2146300"/>
          </a:xfrm>
          <a:prstGeom prst="rect">
            <a:avLst/>
          </a:prstGeom>
        </p:spPr>
      </p:pic>
      <p:pic>
        <p:nvPicPr>
          <p:cNvPr id="3" name="图片 2" descr="资源 12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2175" y="2000885"/>
            <a:ext cx="3874770" cy="381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未标题-1_画板 1 副本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此处为标题"/>
          <p:cNvSpPr txBox="1"/>
          <p:nvPr/>
        </p:nvSpPr>
        <p:spPr>
          <a:xfrm>
            <a:off x="2484755" y="3069909"/>
            <a:ext cx="4722495" cy="7169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三、奖惩机改造</a:t>
            </a:r>
            <a:r>
              <a:rPr lang="zh-CN" altLang="en-US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15</a:t>
            </a:r>
            <a:r>
              <a:rPr lang="zh-CN" altLang="en-US" sz="2000" dirty="0">
                <a:sym typeface="+mn-ea"/>
              </a:rPr>
              <a:t>分钟）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12" name="此处为标题"/>
          <p:cNvSpPr txBox="1"/>
          <p:nvPr/>
        </p:nvSpPr>
        <p:spPr>
          <a:xfrm>
            <a:off x="1927225" y="293371"/>
            <a:ext cx="1757045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三、奖惩机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改造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722120" y="1657985"/>
            <a:ext cx="3383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  <a:latin typeface="江城圆体 400W" panose="020B0500000000000000" charset="-122"/>
                <a:ea typeface="江城圆体 400W" panose="020B0500000000000000" charset="-122"/>
                <a:sym typeface="+mn-ea"/>
              </a:rPr>
              <a:t> </a:t>
            </a:r>
            <a:r>
              <a:rPr lang="zh-CN" altLang="en-US">
                <a:solidFill>
                  <a:schemeClr val="bg1"/>
                </a:solidFill>
                <a:latin typeface="江城圆体 400W" panose="020B0500000000000000" charset="-122"/>
                <a:ea typeface="江城圆体 400W" panose="020B0500000000000000" charset="-122"/>
                <a:sym typeface="+mn-ea"/>
              </a:rPr>
              <a:t>除了能通过检测环境光提醒我们健康用眼，还能如何设置万奇机器人提醒我们健康用眼</a:t>
            </a:r>
            <a:r>
              <a:rPr lang="zh-CN" altLang="en-US">
                <a:solidFill>
                  <a:schemeClr val="bg1"/>
                </a:solidFill>
                <a:latin typeface="江城圆体 400W" panose="020B0500000000000000" charset="-122"/>
                <a:ea typeface="江城圆体 400W" panose="020B0500000000000000" charset="-122"/>
                <a:sym typeface="+mn-ea"/>
              </a:rPr>
              <a:t>呢？</a:t>
            </a:r>
            <a:endParaRPr lang="zh-CN" altLang="en-US">
              <a:solidFill>
                <a:schemeClr val="bg1"/>
              </a:solidFill>
              <a:latin typeface="江城圆体 400W" panose="020B0500000000000000" charset="-122"/>
              <a:ea typeface="江城圆体 400W" panose="020B0500000000000000" charset="-122"/>
              <a:sym typeface="+mn-ea"/>
            </a:endParaRPr>
          </a:p>
        </p:txBody>
      </p:sp>
      <p:sp>
        <p:nvSpPr>
          <p:cNvPr id="13" name="此处为标题"/>
          <p:cNvSpPr txBox="1"/>
          <p:nvPr>
            <p:custDataLst>
              <p:tags r:id="rId3"/>
            </p:custDataLst>
          </p:nvPr>
        </p:nvSpPr>
        <p:spPr>
          <a:xfrm>
            <a:off x="5156200" y="787402"/>
            <a:ext cx="1879600" cy="53213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奖惩机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改造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14" name="圆角矩形 13"/>
          <p:cNvSpPr/>
          <p:nvPr>
            <p:custDataLst>
              <p:tags r:id="rId4"/>
            </p:custDataLst>
          </p:nvPr>
        </p:nvSpPr>
        <p:spPr>
          <a:xfrm>
            <a:off x="3173095" y="2157730"/>
            <a:ext cx="2875915" cy="1766570"/>
          </a:xfrm>
          <a:prstGeom prst="roundRect">
            <a:avLst/>
          </a:prstGeom>
          <a:solidFill>
            <a:srgbClr val="9C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3398520" y="2580005"/>
            <a:ext cx="258953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更改三个模式出现的概率，多试几次统计游戏结果做对比！</a:t>
            </a:r>
            <a:endParaRPr>
              <a:solidFill>
                <a:schemeClr val="tx2"/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pic>
        <p:nvPicPr>
          <p:cNvPr id="16" name="图片 15" descr="资源 29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33170" y="3862070"/>
            <a:ext cx="2269490" cy="21463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50" y="2166620"/>
            <a:ext cx="4084320" cy="6318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3850" y="2995295"/>
            <a:ext cx="2319655" cy="7670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2570" y="3924300"/>
            <a:ext cx="4693285" cy="77787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057640" y="2995295"/>
            <a:ext cx="2290445" cy="732155"/>
          </a:xfrm>
          <a:prstGeom prst="rect">
            <a:avLst/>
          </a:prstGeom>
        </p:spPr>
      </p:pic>
      <p:sp>
        <p:nvSpPr>
          <p:cNvPr id="23" name="同心圆 22"/>
          <p:cNvSpPr/>
          <p:nvPr/>
        </p:nvSpPr>
        <p:spPr>
          <a:xfrm>
            <a:off x="8065135" y="2096135"/>
            <a:ext cx="1033145" cy="767715"/>
          </a:xfrm>
          <a:prstGeom prst="donut">
            <a:avLst>
              <a:gd name="adj" fmla="val 1073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035800" y="500951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</a:rPr>
              <a:t>可以改变取值范围，然后设定不同模式的概率，注意每个模式的取值范围不要重现重叠。</a:t>
            </a:r>
            <a:endParaRPr lang="zh-CN" altLang="en-US">
              <a:solidFill>
                <a:schemeClr val="tx2"/>
              </a:solidFill>
              <a:latin typeface="江城圆体 400W" panose="020B0500000000000000" charset="-122"/>
              <a:ea typeface="江城圆体 400W" panose="020B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3" grpId="1" animBg="1"/>
      <p:bldP spid="2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12" name="此处为标题"/>
          <p:cNvSpPr txBox="1"/>
          <p:nvPr/>
        </p:nvSpPr>
        <p:spPr>
          <a:xfrm>
            <a:off x="1927225" y="293371"/>
            <a:ext cx="1757045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三、奖惩机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改造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722120" y="1657985"/>
            <a:ext cx="3383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  <a:latin typeface="江城圆体 400W" panose="020B0500000000000000" charset="-122"/>
                <a:ea typeface="江城圆体 400W" panose="020B0500000000000000" charset="-122"/>
                <a:sym typeface="+mn-ea"/>
              </a:rPr>
              <a:t> </a:t>
            </a:r>
            <a:r>
              <a:rPr lang="zh-CN" altLang="en-US">
                <a:solidFill>
                  <a:schemeClr val="bg1"/>
                </a:solidFill>
                <a:latin typeface="江城圆体 400W" panose="020B0500000000000000" charset="-122"/>
                <a:ea typeface="江城圆体 400W" panose="020B0500000000000000" charset="-122"/>
                <a:sym typeface="+mn-ea"/>
              </a:rPr>
              <a:t>除了能通过检测环境光提醒我们健康用眼，还能如何设置万奇机器人提醒我们健康用眼</a:t>
            </a:r>
            <a:r>
              <a:rPr lang="zh-CN" altLang="en-US">
                <a:solidFill>
                  <a:schemeClr val="bg1"/>
                </a:solidFill>
                <a:latin typeface="江城圆体 400W" panose="020B0500000000000000" charset="-122"/>
                <a:ea typeface="江城圆体 400W" panose="020B0500000000000000" charset="-122"/>
                <a:sym typeface="+mn-ea"/>
              </a:rPr>
              <a:t>呢？</a:t>
            </a:r>
            <a:endParaRPr lang="zh-CN" altLang="en-US">
              <a:solidFill>
                <a:schemeClr val="bg1"/>
              </a:solidFill>
              <a:latin typeface="江城圆体 400W" panose="020B0500000000000000" charset="-122"/>
              <a:ea typeface="江城圆体 400W" panose="020B05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79640" y="1657985"/>
            <a:ext cx="3383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江城圆体 400W" panose="020B0500000000000000" charset="-122"/>
                <a:ea typeface="江城圆体 400W" panose="020B0500000000000000" charset="-122"/>
                <a:sym typeface="+mn-ea"/>
              </a:rPr>
              <a:t>还可以通过测距传感器检测人眼距离桌面的距离，当距离太近时发出</a:t>
            </a:r>
            <a:r>
              <a:rPr lang="zh-CN" altLang="en-US">
                <a:solidFill>
                  <a:schemeClr val="bg1"/>
                </a:solidFill>
                <a:latin typeface="江城圆体 400W" panose="020B0500000000000000" charset="-122"/>
                <a:ea typeface="江城圆体 400W" panose="020B0500000000000000" charset="-122"/>
                <a:sym typeface="+mn-ea"/>
              </a:rPr>
              <a:t>提。</a:t>
            </a:r>
            <a:endParaRPr lang="zh-CN" altLang="en-US">
              <a:solidFill>
                <a:schemeClr val="bg1"/>
              </a:solidFill>
              <a:latin typeface="江城圆体 400W" panose="020B0500000000000000" charset="-122"/>
              <a:ea typeface="江城圆体 400W" panose="020B0500000000000000" charset="-122"/>
              <a:sym typeface="+mn-ea"/>
            </a:endParaRPr>
          </a:p>
        </p:txBody>
      </p:sp>
      <p:graphicFrame>
        <p:nvGraphicFramePr>
          <p:cNvPr id="2" name="图表 1"/>
          <p:cNvGraphicFramePr/>
          <p:nvPr/>
        </p:nvGraphicFramePr>
        <p:xfrm>
          <a:off x="2538730" y="941070"/>
          <a:ext cx="7114540" cy="5335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12" name="此处为标题"/>
          <p:cNvSpPr txBox="1"/>
          <p:nvPr/>
        </p:nvSpPr>
        <p:spPr>
          <a:xfrm>
            <a:off x="1927225" y="293371"/>
            <a:ext cx="1757045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三、奖惩机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改造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722120" y="1657985"/>
            <a:ext cx="3383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  <a:latin typeface="江城圆体 400W" panose="020B0500000000000000" charset="-122"/>
                <a:ea typeface="江城圆体 400W" panose="020B0500000000000000" charset="-122"/>
                <a:sym typeface="+mn-ea"/>
              </a:rPr>
              <a:t> </a:t>
            </a:r>
            <a:r>
              <a:rPr lang="zh-CN" altLang="en-US">
                <a:solidFill>
                  <a:schemeClr val="bg1"/>
                </a:solidFill>
                <a:latin typeface="江城圆体 400W" panose="020B0500000000000000" charset="-122"/>
                <a:ea typeface="江城圆体 400W" panose="020B0500000000000000" charset="-122"/>
                <a:sym typeface="+mn-ea"/>
              </a:rPr>
              <a:t>除了能通过检测环境光提醒我们健康用眼，还能如何设置万奇机器人提醒我们健康用眼</a:t>
            </a:r>
            <a:r>
              <a:rPr lang="zh-CN" altLang="en-US">
                <a:solidFill>
                  <a:schemeClr val="bg1"/>
                </a:solidFill>
                <a:latin typeface="江城圆体 400W" panose="020B0500000000000000" charset="-122"/>
                <a:ea typeface="江城圆体 400W" panose="020B0500000000000000" charset="-122"/>
                <a:sym typeface="+mn-ea"/>
              </a:rPr>
              <a:t>呢？</a:t>
            </a:r>
            <a:endParaRPr lang="zh-CN" altLang="en-US">
              <a:solidFill>
                <a:schemeClr val="bg1"/>
              </a:solidFill>
              <a:latin typeface="江城圆体 400W" panose="020B0500000000000000" charset="-122"/>
              <a:ea typeface="江城圆体 400W" panose="020B05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79640" y="1657985"/>
            <a:ext cx="3383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江城圆体 400W" panose="020B0500000000000000" charset="-122"/>
                <a:ea typeface="江城圆体 400W" panose="020B0500000000000000" charset="-122"/>
                <a:sym typeface="+mn-ea"/>
              </a:rPr>
              <a:t>还可以通过测距传感器检测人眼距离桌面的距离，当距离太近时发出</a:t>
            </a:r>
            <a:r>
              <a:rPr lang="zh-CN" altLang="en-US">
                <a:solidFill>
                  <a:schemeClr val="bg1"/>
                </a:solidFill>
                <a:latin typeface="江城圆体 400W" panose="020B0500000000000000" charset="-122"/>
                <a:ea typeface="江城圆体 400W" panose="020B0500000000000000" charset="-122"/>
                <a:sym typeface="+mn-ea"/>
              </a:rPr>
              <a:t>提。</a:t>
            </a:r>
            <a:endParaRPr lang="zh-CN" altLang="en-US">
              <a:solidFill>
                <a:schemeClr val="bg1"/>
              </a:solidFill>
              <a:latin typeface="江城圆体 400W" panose="020B0500000000000000" charset="-122"/>
              <a:ea typeface="江城圆体 400W" panose="020B0500000000000000" charset="-122"/>
              <a:sym typeface="+mn-ea"/>
            </a:endParaRPr>
          </a:p>
        </p:txBody>
      </p:sp>
      <p:sp>
        <p:nvSpPr>
          <p:cNvPr id="14" name="圆角矩形 13"/>
          <p:cNvSpPr/>
          <p:nvPr>
            <p:custDataLst>
              <p:tags r:id="rId4"/>
            </p:custDataLst>
          </p:nvPr>
        </p:nvSpPr>
        <p:spPr>
          <a:xfrm>
            <a:off x="2823210" y="1616075"/>
            <a:ext cx="2875915" cy="1147445"/>
          </a:xfrm>
          <a:prstGeom prst="roundRect">
            <a:avLst/>
          </a:prstGeom>
          <a:solidFill>
            <a:srgbClr val="9C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3048635" y="1866900"/>
            <a:ext cx="25895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增加更多模式，让游戏更加</a:t>
            </a:r>
            <a:r>
              <a:rPr lang="zh-CN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丰富。</a:t>
            </a:r>
            <a:endParaRPr lang="zh-CN">
              <a:solidFill>
                <a:schemeClr val="tx2"/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pic>
        <p:nvPicPr>
          <p:cNvPr id="16" name="图片 15" descr="资源 29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90625" y="2512060"/>
            <a:ext cx="2269490" cy="2146300"/>
          </a:xfrm>
          <a:prstGeom prst="rect">
            <a:avLst/>
          </a:prstGeom>
        </p:spPr>
      </p:pic>
      <p:sp>
        <p:nvSpPr>
          <p:cNvPr id="6" name="圆角矩形 5"/>
          <p:cNvSpPr/>
          <p:nvPr>
            <p:custDataLst>
              <p:tags r:id="rId8"/>
            </p:custDataLst>
          </p:nvPr>
        </p:nvSpPr>
        <p:spPr>
          <a:xfrm>
            <a:off x="7258050" y="2366645"/>
            <a:ext cx="2875915" cy="1147445"/>
          </a:xfrm>
          <a:prstGeom prst="roundRect">
            <a:avLst/>
          </a:prstGeom>
          <a:solidFill>
            <a:srgbClr val="9C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7483475" y="2617470"/>
            <a:ext cx="25895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给每个模式增加更加丰富的触发</a:t>
            </a:r>
            <a:r>
              <a:rPr lang="zh-CN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动作。</a:t>
            </a:r>
            <a:endParaRPr lang="zh-CN">
              <a:solidFill>
                <a:schemeClr val="tx2"/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pic>
        <p:nvPicPr>
          <p:cNvPr id="8" name="图片 7" descr="资源 29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9546590" y="3262630"/>
            <a:ext cx="2269490" cy="2146300"/>
          </a:xfrm>
          <a:prstGeom prst="rect">
            <a:avLst/>
          </a:prstGeom>
        </p:spPr>
      </p:pic>
      <p:pic>
        <p:nvPicPr>
          <p:cNvPr id="9" name="图片 8" descr="资源 1010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574540" y="4053205"/>
            <a:ext cx="2908935" cy="2496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未标题-1_画板 1 副本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此处为标题"/>
          <p:cNvSpPr txBox="1"/>
          <p:nvPr/>
        </p:nvSpPr>
        <p:spPr>
          <a:xfrm>
            <a:off x="2783205" y="3134044"/>
            <a:ext cx="4064635" cy="7169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四、课堂总结</a:t>
            </a:r>
            <a:r>
              <a:rPr lang="zh-CN" altLang="en-US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5</a:t>
            </a:r>
            <a:r>
              <a:rPr lang="zh-CN" altLang="en-US" sz="2000" dirty="0">
                <a:sym typeface="+mn-ea"/>
              </a:rPr>
              <a:t>分钟）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13305" y="1258570"/>
            <a:ext cx="7821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/>
              <a:t> </a:t>
            </a:r>
            <a:r>
              <a:rPr lang="zh-CN" altLang="en-US" sz="2000">
                <a:latin typeface="江城圆体 400W" panose="020B0500000000000000" charset="-122"/>
                <a:ea typeface="江城圆体 400W" panose="020B0500000000000000" charset="-122"/>
              </a:rPr>
              <a:t>在刚才的万奇机器人编程活动中你遇到了哪些问题？是怎么解决的？</a:t>
            </a:r>
            <a:endParaRPr lang="zh-CN" altLang="en-US" sz="2000">
              <a:latin typeface="江城圆体 400W" panose="020B0500000000000000" charset="-122"/>
              <a:ea typeface="江城圆体 400W" panose="020B0500000000000000" charset="-122"/>
            </a:endParaRPr>
          </a:p>
        </p:txBody>
      </p:sp>
      <p:sp>
        <p:nvSpPr>
          <p:cNvPr id="6" name="PA_文本框 6"/>
          <p:cNvSpPr txBox="1"/>
          <p:nvPr>
            <p:custDataLst>
              <p:tags r:id="rId1"/>
            </p:custDataLst>
          </p:nvPr>
        </p:nvSpPr>
        <p:spPr>
          <a:xfrm>
            <a:off x="4143375" y="2836545"/>
            <a:ext cx="3903980" cy="33877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vert="horz" wrap="square" numCol="1" rtlCol="0">
            <a:prstTxWarp prst="textPlain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-1200" normalizeH="0" baseline="0" noProof="0" dirty="0">
                <a:ln>
                  <a:noFill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__________</a:t>
            </a:r>
            <a:endParaRPr kumimoji="0" lang="zh-CN" altLang="en-US" sz="1800" b="0" i="0" u="none" strike="noStrike" kern="1200" cap="none" spc="-1200" normalizeH="0" baseline="0" noProof="0" dirty="0">
              <a:ln>
                <a:noFill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 descr="资源 3@10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745" y="2537460"/>
            <a:ext cx="3064510" cy="3076575"/>
          </a:xfrm>
          <a:prstGeom prst="rect">
            <a:avLst/>
          </a:prstGeom>
        </p:spPr>
      </p:pic>
      <p:sp>
        <p:nvSpPr>
          <p:cNvPr id="24" name="圆角矩形 23"/>
          <p:cNvSpPr/>
          <p:nvPr/>
        </p:nvSpPr>
        <p:spPr>
          <a:xfrm>
            <a:off x="1435735" y="2720340"/>
            <a:ext cx="2176780" cy="7772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8FAAD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bg1"/>
                </a:solidFill>
                <a:latin typeface="江城圆体 400W" panose="020B0500000000000000" charset="-122"/>
                <a:ea typeface="江城圆体 400W" panose="020B0500000000000000" charset="-122"/>
              </a:rPr>
              <a:t>程序设计有</a:t>
            </a:r>
            <a:r>
              <a:rPr lang="zh-CN" altLang="en-US">
                <a:solidFill>
                  <a:schemeClr val="bg1"/>
                </a:solidFill>
                <a:latin typeface="江城圆体 400W" panose="020B0500000000000000" charset="-122"/>
                <a:ea typeface="江城圆体 400W" panose="020B0500000000000000" charset="-122"/>
              </a:rPr>
              <a:t>难度？</a:t>
            </a:r>
            <a:endParaRPr lang="zh-CN" altLang="en-US">
              <a:solidFill>
                <a:schemeClr val="bg1"/>
              </a:solidFill>
              <a:latin typeface="江城圆体 400W" panose="020B0500000000000000" charset="-122"/>
              <a:ea typeface="江城圆体 400W" panose="020B0500000000000000" charset="-122"/>
            </a:endParaRPr>
          </a:p>
        </p:txBody>
      </p:sp>
      <p:pic>
        <p:nvPicPr>
          <p:cNvPr id="2" name="图片 1" descr="未标题-1_画板 1 副本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5" name="此处为标题"/>
          <p:cNvSpPr txBox="1"/>
          <p:nvPr/>
        </p:nvSpPr>
        <p:spPr>
          <a:xfrm>
            <a:off x="1774825" y="313691"/>
            <a:ext cx="150241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四、课堂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总结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8463280" y="3709035"/>
            <a:ext cx="2548890" cy="732790"/>
          </a:xfrm>
          <a:prstGeom prst="roundRect">
            <a:avLst/>
          </a:prstGeom>
          <a:solidFill>
            <a:srgbClr val="56CA95"/>
          </a:solidFill>
          <a:ln>
            <a:solidFill>
              <a:srgbClr val="56C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江城圆体 400W" panose="020B0500000000000000" charset="-122"/>
                <a:ea typeface="江城圆体 400W" panose="020B0500000000000000" charset="-122"/>
              </a:rPr>
              <a:t>不知如何改造</a:t>
            </a:r>
            <a:r>
              <a:rPr lang="zh-CN" altLang="en-US">
                <a:latin typeface="江城圆体 400W" panose="020B0500000000000000" charset="-122"/>
                <a:ea typeface="江城圆体 400W" panose="020B0500000000000000" charset="-122"/>
              </a:rPr>
              <a:t>游戏？</a:t>
            </a:r>
            <a:endParaRPr lang="zh-CN" altLang="en-US">
              <a:latin typeface="江城圆体 400W" panose="020B0500000000000000" charset="-122"/>
              <a:ea typeface="江城圆体 400W" panose="020B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27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1*sin(rand(360))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*sin(rand(360))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300000" y="300000"/>
                                    </p:animScale>
                                    <p:animEffect transition="out" filter="fade">
                                      <p:cBhvr>
                                        <p:cTn id="10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358900" y="4294505"/>
            <a:ext cx="9133840" cy="15125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1.</a:t>
            </a:r>
            <a:r>
              <a:rPr lang="zh-CN" sz="200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你们平时和同学、朋友聚会都喜欢玩什么游戏？和大家一起分享一下。</a:t>
            </a:r>
            <a:endParaRPr lang="zh-CN" sz="2000" b="0"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2</a:t>
            </a:r>
            <a:r>
              <a:rPr lang="zh-CN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.</a:t>
            </a:r>
            <a:r>
              <a:rPr lang="zh-CN" altLang="en-US" sz="200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如何设置不同游戏模式的出现的概率？你觉得如何设置概率更加公平，说说你的</a:t>
            </a:r>
            <a:r>
              <a:rPr lang="zh-CN" altLang="en-US" sz="200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看法。</a:t>
            </a:r>
            <a:endParaRPr lang="zh-CN" altLang="en-US" sz="2000"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3.</a:t>
            </a:r>
            <a:r>
              <a:rPr lang="zh-CN" altLang="en-US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你还能将万奇机器人改造成</a:t>
            </a:r>
            <a:r>
              <a:rPr lang="zh-CN" altLang="en-US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有什么功能的聚会</a:t>
            </a:r>
            <a:r>
              <a:rPr lang="zh-CN" altLang="en-US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神器？</a:t>
            </a:r>
            <a:endParaRPr lang="zh-CN" altLang="en-US" sz="2000" b="0"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</p:txBody>
      </p:sp>
      <p:pic>
        <p:nvPicPr>
          <p:cNvPr id="2" name="图片 1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5" name="此处为标题"/>
          <p:cNvSpPr txBox="1"/>
          <p:nvPr/>
        </p:nvSpPr>
        <p:spPr>
          <a:xfrm>
            <a:off x="1774825" y="313691"/>
            <a:ext cx="150241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四、课堂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总结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pic>
        <p:nvPicPr>
          <p:cNvPr id="9" name="图片 8" descr="资源 1010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23765" y="1459230"/>
            <a:ext cx="2908935" cy="24968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未标题-1_画板 1 副本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未标题-1_画板 1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5890895" y="2256790"/>
            <a:ext cx="5567045" cy="1643380"/>
          </a:xfrm>
        </p:spPr>
        <p:txBody>
          <a:bodyPr>
            <a:noAutofit/>
          </a:bodyPr>
          <a:p>
            <a:pPr marL="0" indent="0" algn="l">
              <a:lnSpc>
                <a:spcPct val="110000"/>
              </a:lnSpc>
              <a:buNone/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课程简介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  <a:p>
            <a:pPr marL="0" indent="0" algn="l">
              <a:lnSpc>
                <a:spcPct val="110000"/>
              </a:lnSpc>
              <a:buNone/>
            </a:pP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         </a:t>
            </a:r>
            <a:r>
              <a:rPr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把万奇机器人改造成一个聚会神器——奖惩机！设置“通过”“奖励”和“惩罚”三个模式。按下按钮随机出现一种情况。</a:t>
            </a:r>
            <a:endParaRPr lang="zh-CN" sz="1800">
              <a:solidFill>
                <a:schemeClr val="tx1">
                  <a:lumMod val="65000"/>
                  <a:lumOff val="3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046480" y="1464945"/>
            <a:ext cx="3011170" cy="791845"/>
          </a:xfrm>
          <a:prstGeom prst="roundRect">
            <a:avLst>
              <a:gd name="adj" fmla="val 35087"/>
            </a:avLst>
          </a:prstGeom>
          <a:solidFill>
            <a:srgbClr val="7C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055370" y="2381885"/>
            <a:ext cx="3001645" cy="791845"/>
          </a:xfrm>
          <a:prstGeom prst="roundRect">
            <a:avLst>
              <a:gd name="adj" fmla="val 35087"/>
            </a:avLst>
          </a:prstGeom>
          <a:solidFill>
            <a:srgbClr val="7C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055370" y="3298825"/>
            <a:ext cx="3001010" cy="791845"/>
          </a:xfrm>
          <a:prstGeom prst="roundRect">
            <a:avLst>
              <a:gd name="adj" fmla="val 35087"/>
            </a:avLst>
          </a:prstGeom>
          <a:solidFill>
            <a:srgbClr val="7C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055370" y="4215765"/>
            <a:ext cx="3001010" cy="791845"/>
          </a:xfrm>
          <a:prstGeom prst="roundRect">
            <a:avLst>
              <a:gd name="adj" fmla="val 35087"/>
            </a:avLst>
          </a:prstGeom>
          <a:solidFill>
            <a:srgbClr val="7C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此处为标题"/>
          <p:cNvSpPr txBox="1"/>
          <p:nvPr/>
        </p:nvSpPr>
        <p:spPr>
          <a:xfrm>
            <a:off x="1953895" y="961391"/>
            <a:ext cx="1018540" cy="3784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18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400W" panose="020B0500000000000000" charset="-122"/>
                <a:sym typeface="+mn-ea"/>
              </a:rPr>
              <a:t>课堂流程</a:t>
            </a:r>
            <a:endParaRPr lang="zh-CN" altLang="en-US" sz="18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5" name="此处为标题"/>
          <p:cNvSpPr txBox="1"/>
          <p:nvPr/>
        </p:nvSpPr>
        <p:spPr>
          <a:xfrm>
            <a:off x="1643380" y="1625919"/>
            <a:ext cx="1778000" cy="4705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一、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课堂导入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12" name="此处为标题"/>
          <p:cNvSpPr txBox="1"/>
          <p:nvPr/>
        </p:nvSpPr>
        <p:spPr>
          <a:xfrm>
            <a:off x="1643380" y="2565084"/>
            <a:ext cx="2082800" cy="4705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二、万奇奖惩机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13" name="此处为标题"/>
          <p:cNvSpPr txBox="1"/>
          <p:nvPr/>
        </p:nvSpPr>
        <p:spPr>
          <a:xfrm>
            <a:off x="1643380" y="3501074"/>
            <a:ext cx="2082800" cy="4705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三、奖惩机改造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14" name="此处为标题"/>
          <p:cNvSpPr txBox="1"/>
          <p:nvPr/>
        </p:nvSpPr>
        <p:spPr>
          <a:xfrm>
            <a:off x="1643380" y="4391979"/>
            <a:ext cx="1778000" cy="4705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四、课堂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总结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未标题-1_画板 1 副本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此处为标题"/>
          <p:cNvSpPr txBox="1"/>
          <p:nvPr/>
        </p:nvSpPr>
        <p:spPr>
          <a:xfrm>
            <a:off x="2783205" y="3134044"/>
            <a:ext cx="4064635" cy="7169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一、课堂导入</a:t>
            </a:r>
            <a:r>
              <a:rPr lang="zh-CN" altLang="en-US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5</a:t>
            </a:r>
            <a:r>
              <a:rPr lang="zh-CN" altLang="en-US" sz="2000" dirty="0">
                <a:sym typeface="+mn-ea"/>
              </a:rPr>
              <a:t>分钟）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2" name="此处为标题"/>
          <p:cNvSpPr txBox="1"/>
          <p:nvPr/>
        </p:nvSpPr>
        <p:spPr>
          <a:xfrm>
            <a:off x="1774825" y="313691"/>
            <a:ext cx="150241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一、课堂导入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sp>
        <p:nvSpPr>
          <p:cNvPr id="5" name="此处为标题"/>
          <p:cNvSpPr txBox="1"/>
          <p:nvPr>
            <p:custDataLst>
              <p:tags r:id="rId2"/>
            </p:custDataLst>
          </p:nvPr>
        </p:nvSpPr>
        <p:spPr>
          <a:xfrm>
            <a:off x="4724400" y="955359"/>
            <a:ext cx="2743200" cy="5937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互动、</a:t>
            </a: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聚会游戏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572135" y="2491740"/>
            <a:ext cx="3558540" cy="21424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830388" y="4818380"/>
            <a:ext cx="1042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数青蛙</a:t>
            </a:r>
            <a:endParaRPr lang="zh-CN" altLang="en-US"/>
          </a:p>
        </p:txBody>
      </p:sp>
      <p:pic>
        <p:nvPicPr>
          <p:cNvPr id="104" name="图片 103"/>
          <p:cNvPicPr/>
          <p:nvPr/>
        </p:nvPicPr>
        <p:blipFill>
          <a:blip r:embed="rId4"/>
          <a:srcRect b="5164"/>
          <a:stretch>
            <a:fillRect/>
          </a:stretch>
        </p:blipFill>
        <p:spPr>
          <a:xfrm>
            <a:off x="4603115" y="2470150"/>
            <a:ext cx="4057015" cy="2164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110605" y="4818380"/>
            <a:ext cx="738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猜拳</a:t>
            </a:r>
            <a:endParaRPr lang="zh-CN" altLang="en-US"/>
          </a:p>
        </p:txBody>
      </p:sp>
      <p:pic>
        <p:nvPicPr>
          <p:cNvPr id="105" name="图片 104"/>
          <p:cNvPicPr/>
          <p:nvPr/>
        </p:nvPicPr>
        <p:blipFill>
          <a:blip r:embed="rId6"/>
          <a:stretch>
            <a:fillRect/>
          </a:stretch>
        </p:blipFill>
        <p:spPr>
          <a:xfrm>
            <a:off x="9240520" y="2346960"/>
            <a:ext cx="2164715" cy="2164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9953625" y="4818380"/>
            <a:ext cx="909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狼人杀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2" name="此处为标题"/>
          <p:cNvSpPr txBox="1"/>
          <p:nvPr/>
        </p:nvSpPr>
        <p:spPr>
          <a:xfrm>
            <a:off x="1774825" y="313691"/>
            <a:ext cx="150241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一、课堂导入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sp>
        <p:nvSpPr>
          <p:cNvPr id="3" name="此处为标题"/>
          <p:cNvSpPr txBox="1"/>
          <p:nvPr>
            <p:custDataLst>
              <p:tags r:id="rId2"/>
            </p:custDataLst>
          </p:nvPr>
        </p:nvSpPr>
        <p:spPr>
          <a:xfrm>
            <a:off x="4218305" y="394654"/>
            <a:ext cx="4485640" cy="5937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古人聚会游戏</a:t>
            </a:r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——</a:t>
            </a: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飞花令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68645" y="1100455"/>
            <a:ext cx="5504180" cy="5504180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378585" y="2728595"/>
            <a:ext cx="38125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         </a:t>
            </a:r>
            <a:r>
              <a:rPr lang="zh-CN" altLang="en-US" sz="200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飞花令是古时候人们常玩的的一种</a:t>
            </a:r>
            <a:r>
              <a:rPr lang="en-US" altLang="zh-CN" sz="200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“</a:t>
            </a:r>
            <a:r>
              <a:rPr lang="zh-CN" altLang="en-US" sz="200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行酒令</a:t>
            </a:r>
            <a:r>
              <a:rPr lang="en-US" altLang="zh-CN" sz="200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”</a:t>
            </a:r>
            <a:r>
              <a:rPr lang="zh-CN" altLang="en-US" sz="200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游戏；</a:t>
            </a:r>
            <a:r>
              <a:rPr lang="en-US" altLang="zh-CN" sz="200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“</a:t>
            </a:r>
            <a:r>
              <a:rPr lang="zh-CN" altLang="en-US" sz="200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飞花</a:t>
            </a:r>
            <a:r>
              <a:rPr lang="en-US" altLang="zh-CN" sz="200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”</a:t>
            </a:r>
            <a:r>
              <a:rPr lang="zh-CN" altLang="en-US" sz="200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一词则出自唐代诗人中</a:t>
            </a:r>
            <a:r>
              <a:rPr lang="en-US" altLang="zh-CN" sz="200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“</a:t>
            </a:r>
            <a:r>
              <a:rPr lang="zh-CN" altLang="en-US" sz="200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春城无处不飞花</a:t>
            </a:r>
            <a:r>
              <a:rPr lang="en-US" altLang="zh-CN" sz="200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”</a:t>
            </a:r>
            <a:r>
              <a:rPr lang="zh-CN" altLang="en-US" sz="200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一句，行飞花令时选用诗和词，也可用曲，但选择的句子一般不超过</a:t>
            </a:r>
            <a:r>
              <a:rPr lang="en-US" altLang="zh-CN" sz="200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7</a:t>
            </a:r>
            <a:r>
              <a:rPr lang="zh-CN" altLang="en-US" sz="200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个字。</a:t>
            </a:r>
            <a:endParaRPr lang="zh-CN" altLang="en-US" sz="2000"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未标题-1_画板 1 副本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此处为标题"/>
          <p:cNvSpPr txBox="1"/>
          <p:nvPr/>
        </p:nvSpPr>
        <p:spPr>
          <a:xfrm>
            <a:off x="2576195" y="3134044"/>
            <a:ext cx="4722495" cy="7169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二、万奇奖惩机</a:t>
            </a:r>
            <a:r>
              <a:rPr lang="zh-CN" altLang="en-US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20</a:t>
            </a:r>
            <a:r>
              <a:rPr lang="zh-CN" altLang="en-US" sz="2000" dirty="0">
                <a:sym typeface="+mn-ea"/>
              </a:rPr>
              <a:t>分钟）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12" name="此处为标题"/>
          <p:cNvSpPr txBox="1"/>
          <p:nvPr/>
        </p:nvSpPr>
        <p:spPr>
          <a:xfrm>
            <a:off x="1947545" y="313691"/>
            <a:ext cx="1757045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二、万奇奖惩机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019290" y="933450"/>
            <a:ext cx="4192531" cy="1954530"/>
            <a:chOff x="5545" y="1902"/>
            <a:chExt cx="6857" cy="3078"/>
          </a:xfrm>
        </p:grpSpPr>
        <p:sp>
          <p:nvSpPr>
            <p:cNvPr id="2" name="流程图: 文档 1"/>
            <p:cNvSpPr/>
            <p:nvPr/>
          </p:nvSpPr>
          <p:spPr>
            <a:xfrm>
              <a:off x="5545" y="1902"/>
              <a:ext cx="6857" cy="3078"/>
            </a:xfrm>
            <a:prstGeom prst="flowChartDocument">
              <a:avLst/>
            </a:prstGeom>
            <a:ln>
              <a:noFill/>
            </a:ln>
            <a:effectLst>
              <a:softEdge rad="152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sym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001" y="2406"/>
              <a:ext cx="5985" cy="228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>
                  <a:solidFill>
                    <a:schemeClr val="bg1"/>
                  </a:solidFill>
                  <a:latin typeface="江城圆体 400W" panose="020B0500000000000000" charset="-122"/>
                  <a:ea typeface="江城圆体 400W" panose="020B0500000000000000" charset="-122"/>
                  <a:sym typeface="+mn-ea"/>
                </a:rPr>
                <a:t>将万奇机器人改造为一个聚会</a:t>
              </a:r>
              <a:r>
                <a:rPr lang="zh-CN" altLang="en-US">
                  <a:solidFill>
                    <a:schemeClr val="bg1"/>
                  </a:solidFill>
                  <a:latin typeface="江城圆体 400W" panose="020B0500000000000000" charset="-122"/>
                  <a:ea typeface="江城圆体 400W" panose="020B0500000000000000" charset="-122"/>
                  <a:sym typeface="+mn-ea"/>
                </a:rPr>
                <a:t>神器：按下按键，随机触发万奇奖惩机的三种不同模式： “通过”、“奖励” 和 “惩罚”，显示不同的表情。</a:t>
              </a:r>
              <a:endParaRPr lang="zh-CN" altLang="en-US">
                <a:solidFill>
                  <a:schemeClr val="bg1"/>
                </a:solidFill>
                <a:latin typeface="江城圆体 400W" panose="020B0500000000000000" charset="-122"/>
                <a:ea typeface="江城圆体 400W" panose="020B0500000000000000" charset="-122"/>
                <a:sym typeface="+mn-ea"/>
              </a:endParaRPr>
            </a:p>
          </p:txBody>
        </p:sp>
      </p:grpSp>
      <p:pic>
        <p:nvPicPr>
          <p:cNvPr id="3" name="图片 2" descr="资源 10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265" y="2312035"/>
            <a:ext cx="4576445" cy="392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10" name="圆角矩形 9"/>
          <p:cNvSpPr/>
          <p:nvPr>
            <p:custDataLst>
              <p:tags r:id="rId2"/>
            </p:custDataLst>
          </p:nvPr>
        </p:nvSpPr>
        <p:spPr>
          <a:xfrm>
            <a:off x="1583055" y="3988435"/>
            <a:ext cx="9177655" cy="1844675"/>
          </a:xfrm>
          <a:prstGeom prst="roundRect">
            <a:avLst>
              <a:gd name="adj" fmla="val 9624"/>
            </a:avLst>
          </a:prstGeom>
          <a:solidFill>
            <a:srgbClr val="9CD5E6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此处为标题"/>
          <p:cNvSpPr txBox="1"/>
          <p:nvPr>
            <p:custDataLst>
              <p:tags r:id="rId3"/>
            </p:custDataLst>
          </p:nvPr>
        </p:nvSpPr>
        <p:spPr>
          <a:xfrm>
            <a:off x="3650615" y="904242"/>
            <a:ext cx="5080000" cy="53213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设置随机变量值及三种取值范围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2" name="圆角矩形 1"/>
          <p:cNvSpPr/>
          <p:nvPr>
            <p:custDataLst>
              <p:tags r:id="rId4"/>
            </p:custDataLst>
          </p:nvPr>
        </p:nvSpPr>
        <p:spPr>
          <a:xfrm>
            <a:off x="1583055" y="1863090"/>
            <a:ext cx="5765165" cy="1565275"/>
          </a:xfrm>
          <a:prstGeom prst="roundRect">
            <a:avLst>
              <a:gd name="adj" fmla="val 9624"/>
            </a:avLst>
          </a:prstGeom>
          <a:solidFill>
            <a:srgbClr val="9CD5E6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8" name="Text Box 9"/>
          <p:cNvSpPr txBox="1"/>
          <p:nvPr>
            <p:custDataLst>
              <p:tags r:id="rId5"/>
            </p:custDataLst>
          </p:nvPr>
        </p:nvSpPr>
        <p:spPr>
          <a:xfrm>
            <a:off x="1703705" y="2059940"/>
            <a:ext cx="53994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lt"/>
              </a:rPr>
              <a:t>设置一个变量，在 1-10 之间随机取値。</a:t>
            </a:r>
            <a:endParaRPr lang="zh-CN" alt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lt"/>
            </a:endParaRPr>
          </a:p>
        </p:txBody>
      </p:sp>
      <p:sp>
        <p:nvSpPr>
          <p:cNvPr id="8" name="Text Box 9"/>
          <p:cNvSpPr txBox="1"/>
          <p:nvPr>
            <p:custDataLst>
              <p:tags r:id="rId6"/>
            </p:custDataLst>
          </p:nvPr>
        </p:nvSpPr>
        <p:spPr>
          <a:xfrm>
            <a:off x="1826260" y="4144645"/>
            <a:ext cx="380873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lt"/>
              </a:rPr>
              <a:t>设置三段取值范围</a:t>
            </a:r>
            <a:endParaRPr lang="zh-CN" alt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765935" y="2458720"/>
            <a:ext cx="5399405" cy="9690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765935" y="4858068"/>
            <a:ext cx="1908175" cy="6242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029075" y="4807585"/>
            <a:ext cx="4244340" cy="72517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628380" y="4858068"/>
            <a:ext cx="1896110" cy="624205"/>
          </a:xfrm>
          <a:prstGeom prst="rect">
            <a:avLst/>
          </a:prstGeom>
        </p:spPr>
      </p:pic>
      <p:sp>
        <p:nvSpPr>
          <p:cNvPr id="5" name="此处为标题"/>
          <p:cNvSpPr txBox="1"/>
          <p:nvPr>
            <p:custDataLst>
              <p:tags r:id="rId15"/>
            </p:custDataLst>
          </p:nvPr>
        </p:nvSpPr>
        <p:spPr>
          <a:xfrm>
            <a:off x="1947545" y="313691"/>
            <a:ext cx="1757045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二、万奇奖惩机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12" name="此处为标题"/>
          <p:cNvSpPr txBox="1"/>
          <p:nvPr/>
        </p:nvSpPr>
        <p:spPr>
          <a:xfrm>
            <a:off x="1947545" y="313691"/>
            <a:ext cx="1757045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二、万奇奖惩机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448175" y="2557463"/>
            <a:ext cx="3210560" cy="1928495"/>
          </a:xfrm>
          <a:prstGeom prst="rect">
            <a:avLst/>
          </a:prstGeom>
        </p:spPr>
      </p:pic>
      <p:sp>
        <p:nvSpPr>
          <p:cNvPr id="13" name="此处为标题"/>
          <p:cNvSpPr txBox="1"/>
          <p:nvPr>
            <p:custDataLst>
              <p:tags r:id="rId4"/>
            </p:custDataLst>
          </p:nvPr>
        </p:nvSpPr>
        <p:spPr>
          <a:xfrm>
            <a:off x="4629150" y="1073787"/>
            <a:ext cx="3302000" cy="53213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设计三种模式的效果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15035" y="2557780"/>
            <a:ext cx="2980055" cy="22682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455660" y="2347913"/>
            <a:ext cx="3146425" cy="2347595"/>
          </a:xfrm>
          <a:prstGeom prst="rect">
            <a:avLst/>
          </a:prstGeom>
        </p:spPr>
      </p:pic>
      <p:sp>
        <p:nvSpPr>
          <p:cNvPr id="6" name="此处为标题"/>
          <p:cNvSpPr txBox="1"/>
          <p:nvPr>
            <p:custDataLst>
              <p:tags r:id="rId9"/>
            </p:custDataLst>
          </p:nvPr>
        </p:nvSpPr>
        <p:spPr>
          <a:xfrm>
            <a:off x="2049463" y="4974274"/>
            <a:ext cx="711200" cy="4705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通过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7" name="此处为标题"/>
          <p:cNvSpPr txBox="1"/>
          <p:nvPr>
            <p:custDataLst>
              <p:tags r:id="rId10"/>
            </p:custDataLst>
          </p:nvPr>
        </p:nvSpPr>
        <p:spPr>
          <a:xfrm>
            <a:off x="5697855" y="4974274"/>
            <a:ext cx="711200" cy="4705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奖励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9" name="此处为标题"/>
          <p:cNvSpPr txBox="1"/>
          <p:nvPr>
            <p:custDataLst>
              <p:tags r:id="rId11"/>
            </p:custDataLst>
          </p:nvPr>
        </p:nvSpPr>
        <p:spPr>
          <a:xfrm>
            <a:off x="9673273" y="4974274"/>
            <a:ext cx="711200" cy="4705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惩罚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RESOURCEID" val="636440342935487115"/>
  <p:tag name="SCENEID" val="Unkown"/>
  <p:tag name="SCENELINKIDS" val="2|3"/>
  <p:tag name="ANIMSTRING" val="06845e1e48f104eaaa8e41c400262d67"/>
  <p:tag name="SCENESHAPETYPE" val="SceneShape"/>
  <p:tag name="SCENESHAPESUBTYPE" val="SceneSimpleShape"/>
  <p:tag name="SCENECOLOR-TEXT" val="Color_Theme"/>
  <p:tag name="SCENECOLOR-TEXT-VALUE" val="2"/>
  <p:tag name="PA" val="v5.2.2"/>
  <p:tag name="KSO_WM_UNIT_HIGHLIGHT" val="0"/>
  <p:tag name="KSO_WM_UNIT_COMPATIBLE" val="0"/>
  <p:tag name="KSO_WM_UNIT_DIAGRAM_ISNUMVISUAL" val="0"/>
  <p:tag name="KSO_WM_UNIT_DIAGRAM_ISREFERUNIT" val="0"/>
  <p:tag name="KSO_WM_UNIT_SUBTYPE" val="f"/>
  <p:tag name="KSO_WM_UNIT_ID" val="mixed20197618_1*i*1"/>
  <p:tag name="KSO_WM_TEMPLATE_CATEGORY" val="mixed"/>
  <p:tag name="KSO_WM_TEMPLATE_INDEX" val="20197618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COMMONDATA" val="eyJoZGlkIjoiZjU3ODc2YmNiOGJmMGUwYWQ2ZjQyZWVjNmI3NmY1YTMifQ=="/>
  <p:tag name="KSO_WPP_MARK_KEY" val="b664cadd-826f-4781-badc-20870b92bae3"/>
</p:tagLst>
</file>

<file path=ppt/tags/tag6.xml><?xml version="1.0" encoding="utf-8"?>
<p:tagLst xmlns:p="http://schemas.openxmlformats.org/presentationml/2006/main">
  <p:tag name="KSO_WM_UNIT_PLACING_PICTURE_USER_VIEWPORT" val="{&quot;height&quot;:6000,&quot;width&quot;:6000}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997</Words>
  <Application>WPS 演示</Application>
  <PresentationFormat>宽屏</PresentationFormat>
  <Paragraphs>114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江城圆体 600W</vt:lpstr>
      <vt:lpstr>江城圆体 400W</vt:lpstr>
      <vt:lpstr>Arial Unicode MS</vt:lpstr>
      <vt:lpstr>Calibri</vt:lpstr>
      <vt:lpstr>Wingdings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吴正经</cp:lastModifiedBy>
  <cp:revision>153</cp:revision>
  <dcterms:created xsi:type="dcterms:W3CDTF">2022-06-17T01:56:00Z</dcterms:created>
  <dcterms:modified xsi:type="dcterms:W3CDTF">2023-02-22T07:16:06Z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C5B19499553544098B442D438A838BDA</vt:lpwstr>
  </property>
  <property fmtid="{D5CDD505-2E9C-101B-9397-08002B2CF9AE}" pid="3" name="KSOProductBuildVer">
    <vt:lpwstr>2052-11.1.0.13703</vt:lpwstr>
  </property>
</Properties>
</file>