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64" r:id="rId3"/>
    <p:sldId id="365" r:id="rId4"/>
    <p:sldId id="366" r:id="rId6"/>
    <p:sldId id="277" r:id="rId7"/>
    <p:sldId id="490" r:id="rId8"/>
    <p:sldId id="412" r:id="rId9"/>
    <p:sldId id="492" r:id="rId10"/>
    <p:sldId id="505" r:id="rId11"/>
    <p:sldId id="506" r:id="rId12"/>
    <p:sldId id="481" r:id="rId13"/>
    <p:sldId id="495" r:id="rId14"/>
    <p:sldId id="496" r:id="rId15"/>
    <p:sldId id="497" r:id="rId16"/>
    <p:sldId id="371" r:id="rId17"/>
    <p:sldId id="304" r:id="rId18"/>
    <p:sldId id="416" r:id="rId19"/>
    <p:sldId id="367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2EE"/>
    <a:srgbClr val="9CD5E6"/>
    <a:srgbClr val="5B9BD5"/>
    <a:srgbClr val="FDD23D"/>
    <a:srgbClr val="8FAADC"/>
    <a:srgbClr val="56CA95"/>
    <a:srgbClr val="58B6E5"/>
    <a:srgbClr val="6096E6"/>
    <a:srgbClr val="F3E7D8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3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1.</a:t>
            </a:r>
            <a:r>
              <a:rPr lang="zh-CN" altLang="en-US"/>
              <a:t>传感器不同，颜色巡线是使用</a:t>
            </a:r>
            <a:r>
              <a:rPr lang="en-US" altLang="zh-CN"/>
              <a:t>3</a:t>
            </a:r>
            <a:r>
              <a:rPr lang="zh-CN" altLang="en-US"/>
              <a:t>号颜色传感器完成巡线，二路巡线是使用</a:t>
            </a:r>
            <a:r>
              <a:rPr lang="en-US" altLang="zh-CN"/>
              <a:t>1</a:t>
            </a:r>
            <a:r>
              <a:rPr lang="zh-CN" altLang="en-US"/>
              <a:t>和</a:t>
            </a:r>
            <a:r>
              <a:rPr lang="en-US" altLang="zh-CN"/>
              <a:t>5</a:t>
            </a:r>
            <a:r>
              <a:rPr lang="zh-CN" altLang="en-US"/>
              <a:t>号巡线传感器完成巡线。</a:t>
            </a:r>
            <a:endParaRPr lang="zh-CN" altLang="en-US"/>
          </a:p>
          <a:p>
            <a:r>
              <a:rPr lang="zh-CN" altLang="en-US"/>
              <a:t>和二路巡线让万奇机器人走在线中间不同，在使用颜色传感器巡线时，万奇机器人是沿着黑白交界处运行的。</a:t>
            </a:r>
            <a:endParaRPr lang="zh-CN" altLang="en-US"/>
          </a:p>
          <a:p>
            <a:r>
              <a:rPr lang="en-US" altLang="zh-CN"/>
              <a:t>2.万奇机器人沿着交界线巡线有三种情况：一种是在交界处；一种是往白色部分偏；一种是往黑色部分偏。</a:t>
            </a:r>
            <a:endParaRPr lang="en-US" altLang="zh-CN"/>
          </a:p>
          <a:p>
            <a:r>
              <a:rPr lang="en-US" altLang="zh-CN"/>
              <a:t>3.</a:t>
            </a:r>
            <a:r>
              <a:rPr lang="zh-CN" altLang="en-US"/>
              <a:t>略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巡线传感器中的 3 号属于颜色传感，和二路巡线让万奇机器人走在线中间不同，在使用颜色传感器巡线时，万奇机器人是沿着黑白交界处运行的。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万奇机器人沿着交界线巡线有三种情况：一种是在交界处；一种是往白色部分偏；一种是往黑色部分偏。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6.xml"/><Relationship Id="rId7" Type="http://schemas.openxmlformats.org/officeDocument/2006/relationships/image" Target="../media/image15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image" Target="../media/image4.jpe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2.xml"/><Relationship Id="rId7" Type="http://schemas.openxmlformats.org/officeDocument/2006/relationships/image" Target="../media/image18.png"/><Relationship Id="rId6" Type="http://schemas.openxmlformats.org/officeDocument/2006/relationships/tags" Target="../tags/tag21.xml"/><Relationship Id="rId5" Type="http://schemas.openxmlformats.org/officeDocument/2006/relationships/image" Target="../media/image17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5.xml"/><Relationship Id="rId5" Type="http://schemas.openxmlformats.org/officeDocument/2006/relationships/image" Target="../media/image21.png"/><Relationship Id="rId4" Type="http://schemas.openxmlformats.org/officeDocument/2006/relationships/tags" Target="../tags/tag24.xml"/><Relationship Id="rId3" Type="http://schemas.openxmlformats.org/officeDocument/2006/relationships/image" Target="../media/image4.jpeg"/><Relationship Id="rId2" Type="http://schemas.openxmlformats.org/officeDocument/2006/relationships/tags" Target="../tags/tag23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4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tags" Target="../tags/tag30.xml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" Type="http://schemas.openxmlformats.org/officeDocument/2006/relationships/image" Target="../media/image4.jpe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.xml"/><Relationship Id="rId5" Type="http://schemas.openxmlformats.org/officeDocument/2006/relationships/image" Target="../media/image4.jpeg"/><Relationship Id="rId4" Type="http://schemas.openxmlformats.org/officeDocument/2006/relationships/tags" Target="../tags/tag5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image" Target="../media/image4.jpeg"/><Relationship Id="rId3" Type="http://schemas.openxmlformats.org/officeDocument/2006/relationships/tags" Target="../tags/tag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6" Type="http://schemas.openxmlformats.org/officeDocument/2006/relationships/image" Target="../media/image4.jpeg"/><Relationship Id="rId5" Type="http://schemas.openxmlformats.org/officeDocument/2006/relationships/tags" Target="../tags/tag9.xml"/><Relationship Id="rId4" Type="http://schemas.openxmlformats.org/officeDocument/2006/relationships/image" Target="../media/image9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4" name="玛塔创想创新的STEAM教育公司"/>
          <p:cNvSpPr txBox="1"/>
          <p:nvPr/>
        </p:nvSpPr>
        <p:spPr>
          <a:xfrm>
            <a:off x="8506579" y="1054418"/>
            <a:ext cx="2540000" cy="16770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7700">
                <a:solidFill>
                  <a:srgbClr val="ED72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altLang="zh-CN" sz="8000" b="1">
                <a:solidFill>
                  <a:schemeClr val="tx1">
                    <a:lumMod val="85000"/>
                    <a:lumOff val="1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</a:rPr>
              <a:t>02</a:t>
            </a:r>
            <a:endParaRPr lang="en-US" altLang="zh-CN" sz="7200">
              <a:solidFill>
                <a:schemeClr val="tx1">
                  <a:lumMod val="85000"/>
                  <a:lumOff val="1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  <a:p>
            <a:pPr algn="r">
              <a:lnSpc>
                <a:spcPct val="80000"/>
              </a:lnSpc>
            </a:pPr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颜色巡线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576195" y="3134044"/>
            <a:ext cx="4213860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颜色巡线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15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圆角矩形 24"/>
          <p:cNvSpPr/>
          <p:nvPr>
            <p:custDataLst>
              <p:tags r:id="rId1"/>
            </p:custDataLst>
          </p:nvPr>
        </p:nvSpPr>
        <p:spPr>
          <a:xfrm>
            <a:off x="6331585" y="1669415"/>
            <a:ext cx="4345305" cy="4498975"/>
          </a:xfrm>
          <a:prstGeom prst="roundRect">
            <a:avLst/>
          </a:prstGeom>
          <a:solidFill>
            <a:srgbClr val="9C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>
            <p:custDataLst>
              <p:tags r:id="rId2"/>
            </p:custDataLst>
          </p:nvPr>
        </p:nvSpPr>
        <p:spPr>
          <a:xfrm>
            <a:off x="1471295" y="1669415"/>
            <a:ext cx="4345305" cy="4498975"/>
          </a:xfrm>
          <a:prstGeom prst="roundRect">
            <a:avLst/>
          </a:prstGeom>
          <a:solidFill>
            <a:srgbClr val="9C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此处为标题"/>
          <p:cNvSpPr txBox="1"/>
          <p:nvPr/>
        </p:nvSpPr>
        <p:spPr>
          <a:xfrm>
            <a:off x="5029200" y="787084"/>
            <a:ext cx="21336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分析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12" name="图片 11" descr="未标题-1_画板 1 副本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7" name="此处为标题"/>
          <p:cNvSpPr txBox="1"/>
          <p:nvPr>
            <p:custDataLst>
              <p:tags r:id="rId5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7" name="图片 6" descr="资源 18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9138" y="1866265"/>
            <a:ext cx="3309620" cy="2719705"/>
          </a:xfrm>
          <a:prstGeom prst="rect">
            <a:avLst/>
          </a:prstGeom>
          <a:ln w="9525" cmpd="sng">
            <a:noFill/>
            <a:prstDash val="solid"/>
          </a:ln>
        </p:spPr>
      </p:pic>
      <p:pic>
        <p:nvPicPr>
          <p:cNvPr id="8" name="图片 7" descr="资源 19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73558" y="1866265"/>
            <a:ext cx="3261360" cy="2719705"/>
          </a:xfrm>
          <a:prstGeom prst="rect">
            <a:avLst/>
          </a:prstGeom>
          <a:ln w="9525" cmpd="sng">
            <a:noFill/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1848168" y="4755515"/>
            <a:ext cx="35915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2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经过测试可以发现在黑线上时的値在 10 左右，在白色上的値在 90 左右，所以可以计算出在黑白交界处时的値大约为（10+90/2=50。</a:t>
            </a:r>
            <a:endParaRPr lang="zh-CN" altLang="en-US">
              <a:solidFill>
                <a:schemeClr val="tx2"/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0"/>
            </p:custDataLst>
          </p:nvPr>
        </p:nvSpPr>
        <p:spPr>
          <a:xfrm>
            <a:off x="6708458" y="4893945"/>
            <a:ext cx="35915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tx2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那么可以把它分为 4 份，万奇机器人巡线则在下图的区域中巡线；在区域外就左转或右转摆正。</a:t>
            </a:r>
            <a:endParaRPr lang="zh-CN" altLang="en-US">
              <a:solidFill>
                <a:schemeClr val="tx2"/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1" name="此处为标题"/>
          <p:cNvSpPr txBox="1"/>
          <p:nvPr/>
        </p:nvSpPr>
        <p:spPr>
          <a:xfrm>
            <a:off x="5156200" y="313374"/>
            <a:ext cx="1727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分析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759200" y="1059815"/>
            <a:ext cx="4673600" cy="2519680"/>
            <a:chOff x="10967" y="1472"/>
            <a:chExt cx="7360" cy="3968"/>
          </a:xfrm>
        </p:grpSpPr>
        <p:sp>
          <p:nvSpPr>
            <p:cNvPr id="27" name="圆角矩形 26"/>
            <p:cNvSpPr/>
            <p:nvPr/>
          </p:nvSpPr>
          <p:spPr>
            <a:xfrm>
              <a:off x="10967" y="1472"/>
              <a:ext cx="7360" cy="3968"/>
            </a:xfrm>
            <a:prstGeom prst="roundRect">
              <a:avLst/>
            </a:prstGeom>
            <a:solidFill>
              <a:srgbClr val="9CD5E6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447" y="1739"/>
              <a:ext cx="628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>
                  <a:solidFill>
                    <a:schemeClr val="tx1">
                      <a:lumMod val="75000"/>
                      <a:lumOff val="25000"/>
                    </a:schemeClr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当万奇机器人往白色部分偏时，即</a:t>
              </a:r>
              <a:endParaRPr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  <a:p>
              <a:r>
                <a:rPr>
                  <a:solidFill>
                    <a:schemeClr val="tx1">
                      <a:lumMod val="75000"/>
                      <a:lumOff val="25000"/>
                    </a:schemeClr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大于 70 时，则往右转</a:t>
              </a:r>
              <a:r>
                <a:rPr 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。</a:t>
              </a:r>
              <a:endParaRPr lang="zh-CN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sp>
        <p:nvSpPr>
          <p:cNvPr id="28" name="圆角矩形 27"/>
          <p:cNvSpPr/>
          <p:nvPr/>
        </p:nvSpPr>
        <p:spPr>
          <a:xfrm>
            <a:off x="1082040" y="3851275"/>
            <a:ext cx="4673600" cy="2519680"/>
          </a:xfrm>
          <a:prstGeom prst="roundRect">
            <a:avLst/>
          </a:prstGeom>
          <a:solidFill>
            <a:srgbClr val="BAE2E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386840" y="39725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当万奇机器人</a:t>
            </a:r>
            <a:r>
              <a:rPr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往黑色部分偏时，即小于 30 时，则往左转</a:t>
            </a:r>
            <a:r>
              <a:rPr lang="zh-CN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。</a:t>
            </a:r>
            <a:endParaRPr lang="zh-CN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405245" y="3851275"/>
            <a:ext cx="4673600" cy="2519680"/>
            <a:chOff x="11079" y="5921"/>
            <a:chExt cx="7360" cy="3968"/>
          </a:xfrm>
        </p:grpSpPr>
        <p:sp>
          <p:nvSpPr>
            <p:cNvPr id="29" name="圆角矩形 28"/>
            <p:cNvSpPr/>
            <p:nvPr/>
          </p:nvSpPr>
          <p:spPr>
            <a:xfrm>
              <a:off x="11079" y="5921"/>
              <a:ext cx="7360" cy="3968"/>
            </a:xfrm>
            <a:prstGeom prst="roundRect">
              <a:avLst/>
            </a:prstGeom>
            <a:solidFill>
              <a:srgbClr val="BAE2E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1559" y="6145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当万奇机器人在</a:t>
              </a: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区域内，即大于 30 并小于 70 时，则直行。 </a:t>
              </a:r>
              <a:endParaRPr lang="zh-CN" altLang="en-US"/>
            </a:p>
          </p:txBody>
        </p:sp>
      </p:grpSp>
      <p:sp>
        <p:nvSpPr>
          <p:cNvPr id="3" name="此处为标题"/>
          <p:cNvSpPr txBox="1"/>
          <p:nvPr>
            <p:custDataLst>
              <p:tags r:id="rId3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6930" y="1874520"/>
            <a:ext cx="2898140" cy="1609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49755" y="4584700"/>
            <a:ext cx="3138170" cy="1717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600825" y="4728845"/>
            <a:ext cx="4282440" cy="137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此处为标题"/>
          <p:cNvSpPr txBox="1"/>
          <p:nvPr/>
        </p:nvSpPr>
        <p:spPr>
          <a:xfrm>
            <a:off x="1920240" y="1370014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9" name="图片 8" descr="资源 12@10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655" y="3004820"/>
            <a:ext cx="4601845" cy="1595120"/>
          </a:xfrm>
          <a:prstGeom prst="rect">
            <a:avLst/>
          </a:prstGeom>
        </p:spPr>
      </p:pic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76950" y="787400"/>
            <a:ext cx="5400000" cy="5592857"/>
          </a:xfrm>
          <a:prstGeom prst="rect">
            <a:avLst/>
          </a:prstGeom>
        </p:spPr>
      </p:pic>
      <p:sp>
        <p:nvSpPr>
          <p:cNvPr id="17" name="此处为标题"/>
          <p:cNvSpPr txBox="1"/>
          <p:nvPr>
            <p:custDataLst>
              <p:tags r:id="rId6"/>
            </p:custDataLst>
          </p:nvPr>
        </p:nvSpPr>
        <p:spPr>
          <a:xfrm>
            <a:off x="194754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783205" y="3134044"/>
            <a:ext cx="406463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四、课堂总结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13305" y="1258570"/>
            <a:ext cx="7821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/>
              <a:t> 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</a:rPr>
              <a:t>在刚才的万奇机器人编程活动中你遇到了哪些问题？是怎么解决的？</a:t>
            </a:r>
            <a:endParaRPr lang="zh-CN" altLang="en-US" sz="2000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6" name="PA_文本框 6"/>
          <p:cNvSpPr txBox="1"/>
          <p:nvPr>
            <p:custDataLst>
              <p:tags r:id="rId1"/>
            </p:custDataLst>
          </p:nvPr>
        </p:nvSpPr>
        <p:spPr>
          <a:xfrm>
            <a:off x="4143375" y="2836545"/>
            <a:ext cx="3903980" cy="33877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-120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__________</a:t>
            </a:r>
            <a:endParaRPr kumimoji="0" lang="zh-CN" altLang="en-US" sz="1800" b="0" i="0" u="none" strike="noStrike" kern="1200" cap="none" spc="-1200" normalizeH="0" baseline="0" noProof="0" dirty="0">
              <a:ln>
                <a:noFill/>
              </a:ln>
              <a:blipFill dpi="0" rotWithShape="1">
                <a:blip r:embed="rId2"/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 descr="资源 3@1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45" y="2537460"/>
            <a:ext cx="3064510" cy="3076575"/>
          </a:xfrm>
          <a:prstGeom prst="rect">
            <a:avLst/>
          </a:prstGeom>
        </p:spPr>
      </p:pic>
      <p:pic>
        <p:nvPicPr>
          <p:cNvPr id="2" name="图片 1" descr="未标题-1_画板 1 副本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177482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24" name="圆角矩形 23"/>
          <p:cNvSpPr/>
          <p:nvPr>
            <p:custDataLst>
              <p:tags r:id="rId5"/>
            </p:custDataLst>
          </p:nvPr>
        </p:nvSpPr>
        <p:spPr>
          <a:xfrm>
            <a:off x="1289685" y="2748280"/>
            <a:ext cx="2176780" cy="7772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巡线</a:t>
            </a:r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不成功</a:t>
            </a:r>
            <a:endParaRPr lang="zh-CN" altLang="en-US">
              <a:solidFill>
                <a:schemeClr val="bg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28" name="圆角矩形 27"/>
          <p:cNvSpPr/>
          <p:nvPr>
            <p:custDataLst>
              <p:tags r:id="rId6"/>
            </p:custDataLst>
          </p:nvPr>
        </p:nvSpPr>
        <p:spPr>
          <a:xfrm>
            <a:off x="1816100" y="5206365"/>
            <a:ext cx="2131060" cy="749300"/>
          </a:xfrm>
          <a:prstGeom prst="roundRect">
            <a:avLst/>
          </a:prstGeom>
          <a:solidFill>
            <a:srgbClr val="58B6E5"/>
          </a:solidFill>
          <a:ln>
            <a:solidFill>
              <a:srgbClr val="58B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机器人抖动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厉害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7"/>
            </p:custDataLst>
          </p:nvPr>
        </p:nvSpPr>
        <p:spPr>
          <a:xfrm>
            <a:off x="8463280" y="3356610"/>
            <a:ext cx="2133600" cy="732790"/>
          </a:xfrm>
          <a:prstGeom prst="roundRect">
            <a:avLst/>
          </a:prstGeom>
          <a:solidFill>
            <a:srgbClr val="56CA95"/>
          </a:solidFill>
          <a:ln>
            <a:solidFill>
              <a:srgbClr val="56C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反射光测试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不准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0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文本框 103"/>
          <p:cNvSpPr txBox="1"/>
          <p:nvPr/>
        </p:nvSpPr>
        <p:spPr>
          <a:xfrm>
            <a:off x="1358900" y="4528820"/>
            <a:ext cx="9133840" cy="1512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1.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颜色巡线和二路巡线有什么不同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？</a:t>
            </a:r>
            <a:endParaRPr lang="zh-CN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2.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进行颜色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巡线时，万奇机器人的三种状态是什么？</a:t>
            </a:r>
            <a:endParaRPr lang="zh-CN" altLang="en-US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3.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你更喜欢哪种巡线方式？为什么？</a:t>
            </a:r>
            <a:endParaRPr lang="zh-CN" altLang="en-US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pic>
        <p:nvPicPr>
          <p:cNvPr id="2" name="图片 1" descr="未标题-1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1774825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四、课堂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9" name="图片 8" descr="资源 12@10x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58185" y="2053590"/>
            <a:ext cx="5674995" cy="1967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5890895" y="2256790"/>
            <a:ext cx="5657215" cy="1643380"/>
          </a:xfrm>
        </p:spPr>
        <p:txBody>
          <a:bodyPr>
            <a:noAutofit/>
          </a:bodyPr>
          <a:p>
            <a:pPr marL="0" indent="0" algn="l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课程简介</a:t>
            </a:r>
            <a:endParaRPr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  <a:p>
            <a:pPr marL="0" indent="0" algn="l">
              <a:lnSpc>
                <a:spcPct val="110000"/>
              </a:lnSpc>
              <a:buNone/>
            </a:pPr>
            <a:r>
              <a:rPr lang="en-US" sz="18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         </a:t>
            </a:r>
            <a:r>
              <a:rPr lang="zh-CN" sz="1800">
                <a:solidFill>
                  <a:schemeClr val="tx1">
                    <a:lumMod val="65000"/>
                    <a:lumOff val="3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测试万奇机器人在巡线地图上的三种状况下，对应的颜色传感器的反射光数值。运用颜色传感器编写程序，控制万奇机器人沿着黑白交界处进行巡线。</a:t>
            </a:r>
            <a:endParaRPr lang="zh-CN" sz="1800">
              <a:solidFill>
                <a:schemeClr val="tx1">
                  <a:lumMod val="65000"/>
                  <a:lumOff val="3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046480" y="1464945"/>
            <a:ext cx="301117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055370" y="2381885"/>
            <a:ext cx="3001645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055370" y="3298825"/>
            <a:ext cx="300101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55370" y="4215765"/>
            <a:ext cx="3001010" cy="791845"/>
          </a:xfrm>
          <a:prstGeom prst="roundRect">
            <a:avLst>
              <a:gd name="adj" fmla="val 35087"/>
            </a:avLst>
          </a:prstGeom>
          <a:solidFill>
            <a:srgbClr val="7CC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此处为标题"/>
          <p:cNvSpPr txBox="1"/>
          <p:nvPr/>
        </p:nvSpPr>
        <p:spPr>
          <a:xfrm>
            <a:off x="1953895" y="961391"/>
            <a:ext cx="10185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  <a:sym typeface="+mn-ea"/>
              </a:rPr>
              <a:t>课堂流程</a:t>
            </a:r>
            <a:endParaRPr lang="zh-CN" altLang="en-US" sz="18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5" name="此处为标题"/>
          <p:cNvSpPr txBox="1"/>
          <p:nvPr/>
        </p:nvSpPr>
        <p:spPr>
          <a:xfrm>
            <a:off x="1514475" y="1625919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一、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课堂导入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2" name="此处为标题"/>
          <p:cNvSpPr txBox="1"/>
          <p:nvPr/>
        </p:nvSpPr>
        <p:spPr>
          <a:xfrm>
            <a:off x="1514475" y="2565084"/>
            <a:ext cx="20828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二、反射光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测量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3" name="此处为标题"/>
          <p:cNvSpPr txBox="1"/>
          <p:nvPr/>
        </p:nvSpPr>
        <p:spPr>
          <a:xfrm>
            <a:off x="1514475" y="3501074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三、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颜色巡线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4" name="此处为标题"/>
          <p:cNvSpPr txBox="1"/>
          <p:nvPr/>
        </p:nvSpPr>
        <p:spPr>
          <a:xfrm>
            <a:off x="1514475" y="4391979"/>
            <a:ext cx="17780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四、课堂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总结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783205" y="3134044"/>
            <a:ext cx="406463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一、课堂导入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5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2" name="此处为标题"/>
          <p:cNvSpPr txBox="1"/>
          <p:nvPr/>
        </p:nvSpPr>
        <p:spPr>
          <a:xfrm>
            <a:off x="1993900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3" name="颜色巡线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0015" y="1130300"/>
            <a:ext cx="9412605" cy="5295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_画板 1 副本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1" name="此处为标题"/>
          <p:cNvSpPr txBox="1"/>
          <p:nvPr/>
        </p:nvSpPr>
        <p:spPr>
          <a:xfrm>
            <a:off x="5232400" y="586424"/>
            <a:ext cx="1727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5" name="此处为标题"/>
          <p:cNvSpPr txBox="1"/>
          <p:nvPr>
            <p:custDataLst>
              <p:tags r:id="rId3"/>
            </p:custDataLst>
          </p:nvPr>
        </p:nvSpPr>
        <p:spPr>
          <a:xfrm>
            <a:off x="1993900" y="313691"/>
            <a:ext cx="150241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一、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6" name="图片 5" descr="资源 372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0" y="1381125"/>
            <a:ext cx="3937000" cy="5064125"/>
          </a:xfrm>
          <a:prstGeom prst="rect">
            <a:avLst/>
          </a:prstGeom>
        </p:spPr>
      </p:pic>
      <p:sp>
        <p:nvSpPr>
          <p:cNvPr id="7" name="流程图: 文档 6"/>
          <p:cNvSpPr/>
          <p:nvPr/>
        </p:nvSpPr>
        <p:spPr>
          <a:xfrm>
            <a:off x="6601460" y="2583180"/>
            <a:ext cx="4864735" cy="1691640"/>
          </a:xfrm>
          <a:prstGeom prst="flowChartDocument">
            <a:avLst/>
          </a:prstGeom>
          <a:solidFill>
            <a:srgbClr val="9CD5E6"/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>
                <a:solidFill>
                  <a:schemeClr val="tx2"/>
                </a:solidFill>
              </a:rPr>
              <a:t>任务：使用</a:t>
            </a:r>
            <a:r>
              <a:rPr lang="en-US" altLang="zh-CN" sz="2400">
                <a:solidFill>
                  <a:schemeClr val="tx2"/>
                </a:solidFill>
              </a:rPr>
              <a:t>3</a:t>
            </a:r>
            <a:r>
              <a:rPr lang="zh-CN" altLang="en-US" sz="2400">
                <a:solidFill>
                  <a:schemeClr val="tx2"/>
                </a:solidFill>
              </a:rPr>
              <a:t>号颜色传感器完成巡线。</a:t>
            </a:r>
            <a:endParaRPr lang="zh-CN" altLang="en-US" sz="2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2576195" y="3134044"/>
            <a:ext cx="47224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二、反射光测量</a:t>
            </a:r>
            <a:r>
              <a:rPr lang="zh-CN" altLang="en-US" sz="2000" dirty="0">
                <a:sym typeface="+mn-ea"/>
              </a:rPr>
              <a:t>（</a:t>
            </a:r>
            <a:r>
              <a:rPr lang="en-US" altLang="zh-CN" sz="2000" dirty="0">
                <a:sym typeface="+mn-ea"/>
              </a:rPr>
              <a:t>20</a:t>
            </a:r>
            <a:r>
              <a:rPr lang="zh-CN" altLang="en-US" sz="2000" dirty="0">
                <a:sym typeface="+mn-ea"/>
              </a:rPr>
              <a:t>分钟）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此处为标题"/>
          <p:cNvSpPr txBox="1"/>
          <p:nvPr/>
        </p:nvSpPr>
        <p:spPr>
          <a:xfrm>
            <a:off x="3810000" y="995999"/>
            <a:ext cx="4572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编写程序测试反射光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9855" y="1798955"/>
            <a:ext cx="3790315" cy="2110740"/>
          </a:xfrm>
          <a:prstGeom prst="rect">
            <a:avLst/>
          </a:prstGeom>
        </p:spPr>
      </p:pic>
      <p:pic>
        <p:nvPicPr>
          <p:cNvPr id="3" name="图片 2" descr="资源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440" y="4189730"/>
            <a:ext cx="3790315" cy="2110740"/>
          </a:xfrm>
          <a:prstGeom prst="rect">
            <a:avLst/>
          </a:prstGeom>
        </p:spPr>
      </p:pic>
      <p:pic>
        <p:nvPicPr>
          <p:cNvPr id="4" name="图片 3" descr="e30d5ec195f02171fcecf255a5a7ba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955" y="2636520"/>
            <a:ext cx="4269105" cy="2696210"/>
          </a:xfrm>
          <a:prstGeom prst="rect">
            <a:avLst/>
          </a:prstGeom>
        </p:spPr>
      </p:pic>
      <p:pic>
        <p:nvPicPr>
          <p:cNvPr id="6" name="图片 5" descr="未标题-1_画板 1 副本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9" name="此处为标题"/>
          <p:cNvSpPr txBox="1"/>
          <p:nvPr>
            <p:custDataLst>
              <p:tags r:id="rId6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此处为标题"/>
          <p:cNvSpPr txBox="1"/>
          <p:nvPr/>
        </p:nvSpPr>
        <p:spPr>
          <a:xfrm>
            <a:off x="3810000" y="936309"/>
            <a:ext cx="4572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颜色巡线与二路巡线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对比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070735"/>
            <a:ext cx="12201525" cy="4787265"/>
          </a:xfrm>
          <a:prstGeom prst="rect">
            <a:avLst/>
          </a:prstGeom>
          <a:solidFill>
            <a:srgbClr val="9CD5E6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资源 14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5115" y="2625725"/>
            <a:ext cx="4502150" cy="2955290"/>
          </a:xfrm>
          <a:prstGeom prst="rect">
            <a:avLst/>
          </a:prstGeom>
        </p:spPr>
      </p:pic>
      <p:pic>
        <p:nvPicPr>
          <p:cNvPr id="4" name="图片 3" descr="资源 1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2633980"/>
            <a:ext cx="4338320" cy="2947035"/>
          </a:xfrm>
          <a:prstGeom prst="rect">
            <a:avLst/>
          </a:prstGeom>
        </p:spPr>
      </p:pic>
      <p:pic>
        <p:nvPicPr>
          <p:cNvPr id="2" name="图片 1" descr="未标题-1_画板 1 副本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5" name="此处为标题"/>
          <p:cNvSpPr txBox="1"/>
          <p:nvPr>
            <p:custDataLst>
              <p:tags r:id="rId5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74320" y="1669415"/>
            <a:ext cx="6527165" cy="4498975"/>
          </a:xfrm>
          <a:prstGeom prst="roundRect">
            <a:avLst/>
          </a:prstGeom>
          <a:solidFill>
            <a:srgbClr val="9C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此处为标题"/>
          <p:cNvSpPr txBox="1"/>
          <p:nvPr/>
        </p:nvSpPr>
        <p:spPr>
          <a:xfrm>
            <a:off x="1970405" y="863284"/>
            <a:ext cx="9042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测试颜色巡线下万奇机器人三种状态的反射光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5950" y="1994535"/>
            <a:ext cx="5704205" cy="3774440"/>
            <a:chOff x="1859" y="3493"/>
            <a:chExt cx="7098" cy="4696"/>
          </a:xfrm>
        </p:grpSpPr>
        <p:pic>
          <p:nvPicPr>
            <p:cNvPr id="3" name="图片 2" descr="资源 15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656" y="3493"/>
              <a:ext cx="3504" cy="2148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1859" y="6041"/>
              <a:ext cx="7099" cy="2148"/>
              <a:chOff x="1686" y="6041"/>
              <a:chExt cx="7099" cy="2148"/>
            </a:xfrm>
          </p:grpSpPr>
          <p:pic>
            <p:nvPicPr>
              <p:cNvPr id="2" name="图片 1" descr="资源 17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6" y="6041"/>
                <a:ext cx="3508" cy="2148"/>
              </a:xfrm>
              <a:prstGeom prst="rect">
                <a:avLst/>
              </a:prstGeom>
            </p:spPr>
          </p:pic>
          <p:pic>
            <p:nvPicPr>
              <p:cNvPr id="4" name="图片 3" descr="资源 16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7" y="6041"/>
                <a:ext cx="3458" cy="2148"/>
              </a:xfrm>
              <a:prstGeom prst="rect">
                <a:avLst/>
              </a:prstGeom>
            </p:spPr>
          </p:pic>
        </p:grpSp>
      </p:grpSp>
      <p:pic>
        <p:nvPicPr>
          <p:cNvPr id="12" name="图片 11" descr="e30d5ec195f02171fcecf255a5a7ba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545" y="2569845"/>
            <a:ext cx="4272915" cy="2698750"/>
          </a:xfrm>
          <a:prstGeom prst="rect">
            <a:avLst/>
          </a:prstGeom>
        </p:spPr>
      </p:pic>
      <p:pic>
        <p:nvPicPr>
          <p:cNvPr id="6" name="图片 5" descr="未标题-1_画板 1 副本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13" name="此处为标题"/>
          <p:cNvSpPr txBox="1"/>
          <p:nvPr>
            <p:custDataLst>
              <p:tags r:id="rId7"/>
            </p:custDataLst>
          </p:nvPr>
        </p:nvSpPr>
        <p:spPr>
          <a:xfrm>
            <a:off x="1861820" y="313691"/>
            <a:ext cx="175704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二、反射光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测量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008*3766*806*80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PA" val="v5.2.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197618_1*i*1"/>
  <p:tag name="KSO_WM_TEMPLATE_CATEGORY" val="mixed"/>
  <p:tag name="KSO_WM_TEMPLATE_INDEX" val="20197618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COMMONDATA" val="eyJoZGlkIjoiZjU3ODc2YmNiOGJmMGUwYWQ2ZjQyZWVjNmI3NmY1YTMifQ=="/>
  <p:tag name="KSO_WPP_MARK_KEY" val="b664cadd-826f-4781-badc-20870b92bae3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演示</Application>
  <PresentationFormat>宽屏</PresentationFormat>
  <Paragraphs>85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江城圆体 600W</vt:lpstr>
      <vt:lpstr>江城圆体 400W</vt:lpstr>
      <vt:lpstr>等线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吴正经</cp:lastModifiedBy>
  <cp:revision>176</cp:revision>
  <dcterms:created xsi:type="dcterms:W3CDTF">2022-06-17T01:56:00Z</dcterms:created>
  <dcterms:modified xsi:type="dcterms:W3CDTF">2023-01-20T08:25:29Z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C5B19499553544098B442D438A838BDA</vt:lpwstr>
  </property>
  <property fmtid="{D5CDD505-2E9C-101B-9397-08002B2CF9AE}" pid="3" name="KSOProductBuildVer">
    <vt:lpwstr>2052-11.1.0.13703</vt:lpwstr>
  </property>
</Properties>
</file>