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65" r:id="rId3"/>
    <p:sldId id="349" r:id="rId4"/>
    <p:sldId id="272" r:id="rId5"/>
    <p:sldId id="276" r:id="rId6"/>
    <p:sldId id="463" r:id="rId7"/>
    <p:sldId id="351" r:id="rId8"/>
    <p:sldId id="402" r:id="rId10"/>
    <p:sldId id="409" r:id="rId11"/>
    <p:sldId id="403" r:id="rId12"/>
    <p:sldId id="350" r:id="rId13"/>
    <p:sldId id="406" r:id="rId14"/>
    <p:sldId id="407" r:id="rId15"/>
    <p:sldId id="408" r:id="rId16"/>
    <p:sldId id="442" r:id="rId17"/>
    <p:sldId id="375" r:id="rId18"/>
    <p:sldId id="380" r:id="rId19"/>
    <p:sldId id="376" r:id="rId20"/>
    <p:sldId id="443" r:id="rId21"/>
    <p:sldId id="444" r:id="rId22"/>
    <p:sldId id="382" r:id="rId23"/>
    <p:sldId id="455" r:id="rId24"/>
    <p:sldId id="449" r:id="rId25"/>
    <p:sldId id="451" r:id="rId26"/>
    <p:sldId id="389" r:id="rId27"/>
    <p:sldId id="395" r:id="rId28"/>
    <p:sldId id="394" r:id="rId29"/>
    <p:sldId id="396" r:id="rId30"/>
    <p:sldId id="275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E070"/>
    <a:srgbClr val="FFD023"/>
    <a:srgbClr val="FFFFDB"/>
    <a:srgbClr val="FFA500"/>
    <a:srgbClr val="7CCEE3"/>
    <a:srgbClr val="F9DA12"/>
    <a:srgbClr val="FDDE10"/>
    <a:srgbClr val="FFE105"/>
    <a:srgbClr val="FFE600"/>
    <a:srgbClr val="FFF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6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万奇机器人为什么能进行巡线</a:t>
            </a:r>
            <a:r>
              <a:rPr lang="zh-CN" altLang="en-US"/>
              <a:t>行驶？</a:t>
            </a:r>
            <a:endParaRPr lang="zh-CN" altLang="en-US"/>
          </a:p>
          <a:p>
            <a:r>
              <a:rPr lang="zh-CN" altLang="en-US"/>
              <a:t>万奇机器人的底部有5个巡线传感器，其中1、2、4、5为灰度传感器，3为颜色传感器。它们都可以检测出黑白颜色的反射光强度。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设定黑线中间到左、右边界之间区域（中间）为检测区，取整计算区域反射光值大约为10-30之间。当3号传感器反射光小于30，则前进；当2号传感器小于30，则万奇机器人向左偏移了，需要右转；当4号传感器小于30，则万奇机器人向右偏移了，需要左转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巡线传感器工作时会发出光线，根据光的反射原理，黑色会吸收光源，反射光的值比较低，而白色反射光的值相对较高。当光线照射到黑线上时，传感器接收到的反射光数值就很小，当光线照射到白色区域时，传感器接收到的反射光数值就比较大。我们就可以通过编程控制万奇机器人不停检测反射光，不断修正位置让其沿着黑线一直运动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左、右轮电机积木可以分别控制万奇机器人的左右轮单独运动，当速度值为正时，为顺时针转动，当速度值为负时，逆时针运动，正负代表的为转动方向而非运动速度大小。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巡线传感器中的 3 号属于颜色传感，和二路巡线让万奇机器人走在线中间不同，在使用颜色传感器巡线时，万奇机器人是沿着黑白交界处运行的。</a:t>
            </a:r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万奇机器人沿着交界线巡线有三种情况：一种是在交界处；一种是往白色部分偏；一种是往黑色部分偏。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经过测试可以发现在黑线上时的值在10左右，在白色上的值在90左右，所以可以计算出在黑白交界处时的值大约为（10+90）/2=50，那么可以把它分为4份，万奇机器人巡线则在下图的区域中巡线；在区域外就左转或右转摆正；</a:t>
            </a:r>
            <a:endParaRPr lang="zh-CN" altLang="en-US"/>
          </a:p>
          <a:p>
            <a:r>
              <a:rPr lang="zh-CN" altLang="en-US"/>
              <a:t>当万奇机器人往白色部分偏时，即大于70时，则往右转；往黑色部分偏时，即小于30时，则往左转；在区域内，即大于30并小于70时，则直行。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万奇机器人三路巡线时同样有三种情况：一种是在黑线正中央；一种是往左侧偏；一种是往右侧偏。</a:t>
            </a:r>
            <a:endParaRPr lang="zh-CN" altLang="en-US"/>
          </a:p>
          <a:p>
            <a:r>
              <a:rPr lang="zh-CN" altLang="en-US"/>
              <a:t>同样分别测试三个传感器的几个反射光数值：当传感器在黑线中间时；在左侧黑白交界处时；在右侧黑白交界处时。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48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tags" Target="../tags/tag5.xml"/><Relationship Id="rId1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tags" Target="../tags/tag4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oding ppt_画板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玛塔创想创新的STEAM教育公司"/>
          <p:cNvSpPr txBox="1"/>
          <p:nvPr/>
        </p:nvSpPr>
        <p:spPr>
          <a:xfrm>
            <a:off x="6202164" y="1426528"/>
            <a:ext cx="4944110" cy="91376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7700">
                <a:solidFill>
                  <a:srgbClr val="ED722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r">
              <a:lnSpc>
                <a:spcPct val="80000"/>
              </a:lnSpc>
            </a:pPr>
            <a:r>
              <a:rPr lang="en-US" altLang="zh-CN" sz="6600" b="1">
                <a:solidFill>
                  <a:schemeClr val="tx1">
                    <a:lumMod val="85000"/>
                    <a:lumOff val="1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400W" panose="020B0500000000000000" charset="-122"/>
              </a:rPr>
              <a:t>02 </a:t>
            </a:r>
            <a:r>
              <a:rPr lang="zh-CN" alt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400W" panose="020B0500000000000000" charset="-122"/>
              </a:rPr>
              <a:t>田径跑道竞技</a:t>
            </a:r>
            <a:endParaRPr lang="zh-CN" altLang="en-US" sz="4800" b="1">
              <a:solidFill>
                <a:schemeClr val="tx1">
                  <a:lumMod val="85000"/>
                  <a:lumOff val="1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400W" panose="020B0500000000000000" charset="-122"/>
            </a:endParaRPr>
          </a:p>
        </p:txBody>
      </p:sp>
      <p:pic>
        <p:nvPicPr>
          <p:cNvPr id="6" name="图片 5" descr="资源 1@20xg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5540" y="373380"/>
            <a:ext cx="1798320" cy="391160"/>
          </a:xfrm>
          <a:prstGeom prst="rect">
            <a:avLst/>
          </a:prstGeom>
        </p:spPr>
      </p:pic>
      <p:pic>
        <p:nvPicPr>
          <p:cNvPr id="2" name="图片 1" descr="资源 272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3242310"/>
            <a:ext cx="5042535" cy="34518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oding ppt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3642360" y="3070544"/>
            <a:ext cx="2601595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2.</a:t>
            </a: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二路</a:t>
            </a: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4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5"/>
          <p:cNvSpPr/>
          <p:nvPr/>
        </p:nvSpPr>
        <p:spPr>
          <a:xfrm>
            <a:off x="0" y="2070735"/>
            <a:ext cx="12201525" cy="4787265"/>
          </a:xfrm>
          <a:prstGeom prst="rect">
            <a:avLst/>
          </a:prstGeom>
          <a:solidFill>
            <a:srgbClr val="FFD02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717675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2.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二路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2" name="图片 1" descr="资源 1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490" y="3366135"/>
            <a:ext cx="2781300" cy="2192020"/>
          </a:xfrm>
          <a:prstGeom prst="rect">
            <a:avLst/>
          </a:prstGeom>
        </p:spPr>
      </p:pic>
      <p:pic>
        <p:nvPicPr>
          <p:cNvPr id="3" name="图片 2" descr="资源 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3351530"/>
            <a:ext cx="2781300" cy="2221230"/>
          </a:xfrm>
          <a:prstGeom prst="rect">
            <a:avLst/>
          </a:prstGeom>
        </p:spPr>
      </p:pic>
      <p:pic>
        <p:nvPicPr>
          <p:cNvPr id="4" name="图片 3" descr="资源 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25" y="3366135"/>
            <a:ext cx="2781300" cy="2192020"/>
          </a:xfrm>
          <a:prstGeom prst="rect">
            <a:avLst/>
          </a:prstGeom>
        </p:spPr>
      </p:pic>
      <p:pic>
        <p:nvPicPr>
          <p:cNvPr id="5" name="图片 4" descr="资源 10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6855" y="3366135"/>
            <a:ext cx="2781300" cy="2192020"/>
          </a:xfrm>
          <a:prstGeom prst="rect">
            <a:avLst/>
          </a:prstGeom>
        </p:spPr>
      </p:pic>
      <p:sp>
        <p:nvSpPr>
          <p:cNvPr id="9" name="此处为标题"/>
          <p:cNvSpPr txBox="1"/>
          <p:nvPr/>
        </p:nvSpPr>
        <p:spPr>
          <a:xfrm>
            <a:off x="3205480" y="1027749"/>
            <a:ext cx="57912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二路巡线万奇机器人的不同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状态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717675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2.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二路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2" name="图片 1" descr="资源 12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055" y="2391410"/>
            <a:ext cx="5591175" cy="24295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0" y="1978025"/>
            <a:ext cx="3451860" cy="2133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655" y="4253865"/>
            <a:ext cx="3459480" cy="2148840"/>
          </a:xfrm>
          <a:prstGeom prst="rect">
            <a:avLst/>
          </a:prstGeom>
        </p:spPr>
      </p:pic>
      <p:sp>
        <p:nvSpPr>
          <p:cNvPr id="9" name="此处为标题"/>
          <p:cNvSpPr txBox="1"/>
          <p:nvPr/>
        </p:nvSpPr>
        <p:spPr>
          <a:xfrm>
            <a:off x="3200400" y="1164909"/>
            <a:ext cx="57912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不同状态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对应传感器反射光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数值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717675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2.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二路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950" y="2043430"/>
            <a:ext cx="6814185" cy="913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3091180"/>
            <a:ext cx="7023100" cy="9131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950" y="4138930"/>
            <a:ext cx="5655310" cy="9131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950" y="5186680"/>
            <a:ext cx="5231765" cy="913130"/>
          </a:xfrm>
          <a:prstGeom prst="rect">
            <a:avLst/>
          </a:prstGeom>
        </p:spPr>
      </p:pic>
      <p:sp>
        <p:nvSpPr>
          <p:cNvPr id="9" name="此处为标题"/>
          <p:cNvSpPr txBox="1"/>
          <p:nvPr/>
        </p:nvSpPr>
        <p:spPr>
          <a:xfrm>
            <a:off x="2070100" y="1118554"/>
            <a:ext cx="8636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不同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条件反射光数值与万奇机器人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二路巡线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状态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437880" y="2273935"/>
            <a:ext cx="1794510" cy="463550"/>
            <a:chOff x="13288" y="3581"/>
            <a:chExt cx="2826" cy="730"/>
          </a:xfrm>
        </p:grpSpPr>
        <p:sp>
          <p:nvSpPr>
            <p:cNvPr id="10" name="圆角矩形 9"/>
            <p:cNvSpPr/>
            <p:nvPr/>
          </p:nvSpPr>
          <p:spPr>
            <a:xfrm>
              <a:off x="13288" y="3581"/>
              <a:ext cx="2827" cy="687"/>
            </a:xfrm>
            <a:prstGeom prst="roundRect">
              <a:avLst/>
            </a:prstGeom>
            <a:solidFill>
              <a:srgbClr val="FFD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此处为标题"/>
            <p:cNvSpPr txBox="1"/>
            <p:nvPr/>
          </p:nvSpPr>
          <p:spPr>
            <a:xfrm>
              <a:off x="13421" y="3597"/>
              <a:ext cx="2560" cy="71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noAutofit/>
            </a:bodyPr>
            <a:lstStyle>
              <a:lvl1pPr algn="l">
                <a:defRPr sz="35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完全在线上</a:t>
              </a:r>
              <a:endParaRPr lang="zh-CN" altLang="en-US" sz="240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522970" y="3192145"/>
            <a:ext cx="2018030" cy="464185"/>
            <a:chOff x="13288" y="3581"/>
            <a:chExt cx="3178" cy="731"/>
          </a:xfrm>
        </p:grpSpPr>
        <p:sp>
          <p:nvSpPr>
            <p:cNvPr id="15" name="圆角矩形 14"/>
            <p:cNvSpPr/>
            <p:nvPr/>
          </p:nvSpPr>
          <p:spPr>
            <a:xfrm>
              <a:off x="13288" y="3581"/>
              <a:ext cx="3178" cy="687"/>
            </a:xfrm>
            <a:prstGeom prst="roundRect">
              <a:avLst/>
            </a:prstGeom>
            <a:solidFill>
              <a:srgbClr val="FFD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此处为标题"/>
            <p:cNvSpPr txBox="1"/>
            <p:nvPr/>
          </p:nvSpPr>
          <p:spPr>
            <a:xfrm>
              <a:off x="13421" y="3597"/>
              <a:ext cx="2560" cy="71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noAutofit/>
            </a:bodyPr>
            <a:lstStyle>
              <a:lvl1pPr algn="l">
                <a:defRPr sz="35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完全</a:t>
              </a:r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不在线上</a:t>
              </a:r>
              <a:endParaRPr lang="zh-CN" altLang="en-US" sz="240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812915" y="5443220"/>
            <a:ext cx="868680" cy="464185"/>
            <a:chOff x="13288" y="3581"/>
            <a:chExt cx="1368" cy="731"/>
          </a:xfrm>
        </p:grpSpPr>
        <p:sp>
          <p:nvSpPr>
            <p:cNvPr id="19" name="圆角矩形 18"/>
            <p:cNvSpPr/>
            <p:nvPr/>
          </p:nvSpPr>
          <p:spPr>
            <a:xfrm>
              <a:off x="13288" y="3581"/>
              <a:ext cx="1368" cy="687"/>
            </a:xfrm>
            <a:prstGeom prst="roundRect">
              <a:avLst/>
            </a:prstGeom>
            <a:solidFill>
              <a:srgbClr val="FFD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此处为标题"/>
            <p:cNvSpPr txBox="1"/>
            <p:nvPr/>
          </p:nvSpPr>
          <p:spPr>
            <a:xfrm>
              <a:off x="13421" y="3597"/>
              <a:ext cx="1124" cy="71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noAutofit/>
            </a:bodyPr>
            <a:lstStyle>
              <a:lvl1pPr algn="l">
                <a:defRPr sz="35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偏</a:t>
              </a:r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左</a:t>
              </a:r>
              <a:endParaRPr lang="zh-CN" altLang="en-US" sz="240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112000" y="4358640"/>
            <a:ext cx="868680" cy="464185"/>
            <a:chOff x="13288" y="3581"/>
            <a:chExt cx="1368" cy="731"/>
          </a:xfrm>
        </p:grpSpPr>
        <p:sp>
          <p:nvSpPr>
            <p:cNvPr id="22" name="圆角矩形 21"/>
            <p:cNvSpPr/>
            <p:nvPr/>
          </p:nvSpPr>
          <p:spPr>
            <a:xfrm>
              <a:off x="13288" y="3581"/>
              <a:ext cx="1368" cy="687"/>
            </a:xfrm>
            <a:prstGeom prst="roundRect">
              <a:avLst/>
            </a:prstGeom>
            <a:solidFill>
              <a:srgbClr val="FFD0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此处为标题"/>
            <p:cNvSpPr txBox="1"/>
            <p:nvPr/>
          </p:nvSpPr>
          <p:spPr>
            <a:xfrm>
              <a:off x="13421" y="3597"/>
              <a:ext cx="1124" cy="715"/>
            </a:xfrm>
            <a:prstGeom prst="rect">
              <a:avLst/>
            </a:prstGeom>
            <a:ln w="12700">
              <a:miter lim="400000"/>
            </a:ln>
          </p:spPr>
          <p:txBody>
            <a:bodyPr wrap="none" lIns="50800" tIns="50800" rIns="50800" bIns="50800" anchor="ctr">
              <a:noAutofit/>
            </a:bodyPr>
            <a:lstStyle>
              <a:lvl1pPr algn="l">
                <a:defRPr sz="3500" b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l"/>
              <a:r>
                <a:rPr lang="zh-CN" altLang="en-US" sz="2400">
                  <a:solidFill>
                    <a:schemeClr val="tx1"/>
                  </a:solidFill>
                  <a:latin typeface="江城圆体 400W" panose="020B0500000000000000" charset="-122"/>
                  <a:ea typeface="江城圆体 400W" panose="020B0500000000000000" charset="-122"/>
                  <a:cs typeface="江城圆体 400W" panose="020B0500000000000000" charset="-122"/>
                  <a:sym typeface="+mn-ea"/>
                </a:rPr>
                <a:t>偏右</a:t>
              </a:r>
              <a:endParaRPr lang="zh-CN" altLang="en-US" sz="2400">
                <a:solidFill>
                  <a:schemeClr val="tx1"/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536700" y="313691"/>
            <a:ext cx="2117725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2.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认识万奇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机器人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11" name="此处为标题"/>
          <p:cNvSpPr txBox="1"/>
          <p:nvPr/>
        </p:nvSpPr>
        <p:spPr>
          <a:xfrm>
            <a:off x="5156200" y="193359"/>
            <a:ext cx="17272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程序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分析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82040" y="1026160"/>
            <a:ext cx="4673600" cy="2519680"/>
            <a:chOff x="1240" y="1562"/>
            <a:chExt cx="7360" cy="3968"/>
          </a:xfrm>
        </p:grpSpPr>
        <p:sp>
          <p:nvSpPr>
            <p:cNvPr id="26" name="圆角矩形 25"/>
            <p:cNvSpPr/>
            <p:nvPr/>
          </p:nvSpPr>
          <p:spPr>
            <a:xfrm>
              <a:off x="1240" y="1562"/>
              <a:ext cx="7360" cy="3968"/>
            </a:xfrm>
            <a:prstGeom prst="roundRect">
              <a:avLst/>
            </a:prstGeom>
            <a:solidFill>
              <a:srgbClr val="FFD023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1559" y="1800"/>
              <a:ext cx="6722" cy="3491"/>
              <a:chOff x="1559" y="1800"/>
              <a:chExt cx="6722" cy="3491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59" y="3219"/>
                <a:ext cx="6722" cy="2073"/>
              </a:xfrm>
              <a:prstGeom prst="rect">
                <a:avLst/>
              </a:prstGeom>
            </p:spPr>
          </p:pic>
          <p:sp>
            <p:nvSpPr>
              <p:cNvPr id="22" name="文本框 21"/>
              <p:cNvSpPr txBox="1"/>
              <p:nvPr/>
            </p:nvSpPr>
            <p:spPr>
              <a:xfrm>
                <a:off x="1720" y="1800"/>
                <a:ext cx="640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当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5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号和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1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号传感器反射光数值都小于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40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时，万奇机器人完全在黑线上，此时运动状态为前进。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 </a:t>
                </a:r>
                <a:endParaRPr lang="zh-CN" altLang="en-US"/>
              </a:p>
            </p:txBody>
          </p:sp>
        </p:grpSp>
      </p:grpSp>
      <p:grpSp>
        <p:nvGrpSpPr>
          <p:cNvPr id="35" name="组合 34"/>
          <p:cNvGrpSpPr/>
          <p:nvPr/>
        </p:nvGrpSpPr>
        <p:grpSpPr>
          <a:xfrm>
            <a:off x="6405245" y="1026160"/>
            <a:ext cx="4673600" cy="2519680"/>
            <a:chOff x="10967" y="1472"/>
            <a:chExt cx="7360" cy="3968"/>
          </a:xfrm>
        </p:grpSpPr>
        <p:sp>
          <p:nvSpPr>
            <p:cNvPr id="27" name="圆角矩形 26"/>
            <p:cNvSpPr/>
            <p:nvPr/>
          </p:nvSpPr>
          <p:spPr>
            <a:xfrm>
              <a:off x="10967" y="1472"/>
              <a:ext cx="7360" cy="3968"/>
            </a:xfrm>
            <a:prstGeom prst="roundRect">
              <a:avLst/>
            </a:prstGeom>
            <a:solidFill>
              <a:srgbClr val="FFD023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11363" y="1739"/>
              <a:ext cx="6568" cy="3434"/>
              <a:chOff x="11475" y="1487"/>
              <a:chExt cx="6568" cy="3434"/>
            </a:xfrm>
          </p:grpSpPr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75" y="2939"/>
                <a:ext cx="6568" cy="1983"/>
              </a:xfrm>
              <a:prstGeom prst="rect">
                <a:avLst/>
              </a:prstGeom>
            </p:spPr>
          </p:pic>
          <p:sp>
            <p:nvSpPr>
              <p:cNvPr id="23" name="文本框 22"/>
              <p:cNvSpPr txBox="1"/>
              <p:nvPr/>
            </p:nvSpPr>
            <p:spPr>
              <a:xfrm>
                <a:off x="11559" y="1487"/>
                <a:ext cx="6288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当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5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号和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1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号传感器反射光数值都大于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80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时，万奇机器人完全不在黑线上，此时运动状态为后退。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 </a:t>
                </a:r>
                <a:endParaRPr lang="zh-CN" altLang="en-US"/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1082040" y="3851275"/>
            <a:ext cx="4673600" cy="2519680"/>
            <a:chOff x="1080" y="5921"/>
            <a:chExt cx="7360" cy="3968"/>
          </a:xfrm>
        </p:grpSpPr>
        <p:sp>
          <p:nvSpPr>
            <p:cNvPr id="28" name="圆角矩形 27"/>
            <p:cNvSpPr/>
            <p:nvPr/>
          </p:nvSpPr>
          <p:spPr>
            <a:xfrm>
              <a:off x="1080" y="5921"/>
              <a:ext cx="7360" cy="3968"/>
            </a:xfrm>
            <a:prstGeom prst="roundRect">
              <a:avLst/>
            </a:prstGeom>
            <a:solidFill>
              <a:srgbClr val="FFD023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1560" y="5968"/>
              <a:ext cx="6400" cy="3874"/>
              <a:chOff x="1334" y="5921"/>
              <a:chExt cx="6400" cy="387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9" y="7373"/>
                <a:ext cx="5949" cy="2423"/>
              </a:xfrm>
              <a:prstGeom prst="rect">
                <a:avLst/>
              </a:prstGeom>
            </p:spPr>
          </p:pic>
          <p:sp>
            <p:nvSpPr>
              <p:cNvPr id="24" name="文本框 23"/>
              <p:cNvSpPr txBox="1"/>
              <p:nvPr/>
            </p:nvSpPr>
            <p:spPr>
              <a:xfrm>
                <a:off x="1334" y="5921"/>
                <a:ext cx="640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当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5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号传感器反射光数值大于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1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号时，万奇机器人偏左，需要往右转修正回黑线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上，此时运动状态为右转。</a:t>
                </a:r>
                <a:endParaRPr lang="zh-CN" altLang="en-US"/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6405245" y="3851275"/>
            <a:ext cx="4673600" cy="2519680"/>
            <a:chOff x="11079" y="5921"/>
            <a:chExt cx="7360" cy="3968"/>
          </a:xfrm>
        </p:grpSpPr>
        <p:sp>
          <p:nvSpPr>
            <p:cNvPr id="29" name="圆角矩形 28"/>
            <p:cNvSpPr/>
            <p:nvPr/>
          </p:nvSpPr>
          <p:spPr>
            <a:xfrm>
              <a:off x="11079" y="5921"/>
              <a:ext cx="7360" cy="3968"/>
            </a:xfrm>
            <a:prstGeom prst="roundRect">
              <a:avLst/>
            </a:prstGeom>
            <a:solidFill>
              <a:srgbClr val="FFD023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2" name="组合 31"/>
            <p:cNvGrpSpPr/>
            <p:nvPr/>
          </p:nvGrpSpPr>
          <p:grpSpPr>
            <a:xfrm>
              <a:off x="11559" y="5983"/>
              <a:ext cx="6400" cy="3844"/>
              <a:chOff x="11447" y="5794"/>
              <a:chExt cx="6400" cy="3844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475" y="7246"/>
                <a:ext cx="5993" cy="2393"/>
              </a:xfrm>
              <a:prstGeom prst="rect">
                <a:avLst/>
              </a:prstGeom>
            </p:spPr>
          </p:pic>
          <p:sp>
            <p:nvSpPr>
              <p:cNvPr id="25" name="文本框 24"/>
              <p:cNvSpPr txBox="1"/>
              <p:nvPr/>
            </p:nvSpPr>
            <p:spPr>
              <a:xfrm>
                <a:off x="11447" y="5794"/>
                <a:ext cx="6400" cy="1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当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1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号传感器反射光数值大于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5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号时，万奇机器人偏右，需要往左转修正回黑线</a:t>
                </a:r>
                <a:r>
                  <a:rPr lang="zh-CN" altLang="en-US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上，此时运动状态为左转。</a:t>
                </a:r>
                <a:r>
                  <a:rPr lang="en-US" altLang="zh-CN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江城圆体 400W" panose="020B0500000000000000" charset="-122"/>
                    <a:ea typeface="江城圆体 400W" panose="020B0500000000000000" charset="-122"/>
                    <a:cs typeface="江城圆体 400W" panose="020B0500000000000000" charset="-122"/>
                    <a:sym typeface="+mn-ea"/>
                  </a:rPr>
                  <a:t> </a:t>
                </a:r>
                <a:endParaRPr lang="zh-CN" altLang="en-US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536700" y="313691"/>
            <a:ext cx="2117725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2.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认识万奇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机器人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655" y="787400"/>
            <a:ext cx="4583430" cy="6029960"/>
          </a:xfrm>
          <a:prstGeom prst="rect">
            <a:avLst/>
          </a:prstGeom>
        </p:spPr>
      </p:pic>
      <p:sp>
        <p:nvSpPr>
          <p:cNvPr id="11" name="此处为标题"/>
          <p:cNvSpPr txBox="1"/>
          <p:nvPr/>
        </p:nvSpPr>
        <p:spPr>
          <a:xfrm>
            <a:off x="5156200" y="193359"/>
            <a:ext cx="2540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二路巡线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程序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9" name="图片 8" descr="资源 12@1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55" y="3004820"/>
            <a:ext cx="4601845" cy="15951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oding ppt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3564255" y="3069909"/>
            <a:ext cx="2601595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3.</a:t>
            </a: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颜色</a:t>
            </a: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4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822450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3.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颜色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9" name="此处为标题"/>
          <p:cNvSpPr txBox="1"/>
          <p:nvPr/>
        </p:nvSpPr>
        <p:spPr>
          <a:xfrm>
            <a:off x="3810000" y="936309"/>
            <a:ext cx="4572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颜色巡线与二路巡线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对比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2070735"/>
            <a:ext cx="12201525" cy="4787265"/>
          </a:xfrm>
          <a:prstGeom prst="rect">
            <a:avLst/>
          </a:prstGeom>
          <a:solidFill>
            <a:srgbClr val="FFD023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资源 14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115" y="2625725"/>
            <a:ext cx="4502150" cy="2955290"/>
          </a:xfrm>
          <a:prstGeom prst="rect">
            <a:avLst/>
          </a:prstGeom>
        </p:spPr>
      </p:pic>
      <p:pic>
        <p:nvPicPr>
          <p:cNvPr id="4" name="图片 3" descr="资源 13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5" y="2633980"/>
            <a:ext cx="4338320" cy="29470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/>
        </p:nvSpPr>
        <p:spPr>
          <a:xfrm>
            <a:off x="274320" y="1669415"/>
            <a:ext cx="6527165" cy="4498975"/>
          </a:xfrm>
          <a:prstGeom prst="roundRect">
            <a:avLst/>
          </a:prstGeom>
          <a:solidFill>
            <a:srgbClr val="FFE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822450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3.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颜色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9" name="此处为标题"/>
          <p:cNvSpPr txBox="1"/>
          <p:nvPr/>
        </p:nvSpPr>
        <p:spPr>
          <a:xfrm>
            <a:off x="1970405" y="863284"/>
            <a:ext cx="90424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测试颜色巡线下万奇机器人三种状态的反射光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数值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15950" y="1994535"/>
            <a:ext cx="5704205" cy="3774440"/>
            <a:chOff x="1859" y="3493"/>
            <a:chExt cx="7098" cy="4696"/>
          </a:xfrm>
        </p:grpSpPr>
        <p:pic>
          <p:nvPicPr>
            <p:cNvPr id="3" name="图片 2" descr="资源 15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6" y="3493"/>
              <a:ext cx="3504" cy="2148"/>
            </a:xfrm>
            <a:prstGeom prst="rect">
              <a:avLst/>
            </a:prstGeom>
          </p:spPr>
        </p:pic>
        <p:grpSp>
          <p:nvGrpSpPr>
            <p:cNvPr id="10" name="组合 9"/>
            <p:cNvGrpSpPr/>
            <p:nvPr/>
          </p:nvGrpSpPr>
          <p:grpSpPr>
            <a:xfrm>
              <a:off x="1859" y="6041"/>
              <a:ext cx="7099" cy="2148"/>
              <a:chOff x="1686" y="6041"/>
              <a:chExt cx="7099" cy="2148"/>
            </a:xfrm>
          </p:grpSpPr>
          <p:pic>
            <p:nvPicPr>
              <p:cNvPr id="2" name="图片 1" descr="资源 171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86" y="6041"/>
                <a:ext cx="3508" cy="2148"/>
              </a:xfrm>
              <a:prstGeom prst="rect">
                <a:avLst/>
              </a:prstGeom>
            </p:spPr>
          </p:pic>
          <p:pic>
            <p:nvPicPr>
              <p:cNvPr id="4" name="图片 3" descr="资源 161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27" y="6041"/>
                <a:ext cx="3458" cy="2148"/>
              </a:xfrm>
              <a:prstGeom prst="rect">
                <a:avLst/>
              </a:prstGeom>
            </p:spPr>
          </p:pic>
        </p:grpSp>
      </p:grpSp>
      <p:pic>
        <p:nvPicPr>
          <p:cNvPr id="12" name="图片 11" descr="e30d5ec195f02171fcecf255a5a7ba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1545" y="2569845"/>
            <a:ext cx="4272915" cy="26987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822450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3.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颜色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21" name="此处为标题"/>
          <p:cNvSpPr txBox="1"/>
          <p:nvPr/>
        </p:nvSpPr>
        <p:spPr>
          <a:xfrm>
            <a:off x="4826000" y="221299"/>
            <a:ext cx="17272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程序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分析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2" name="图片 1" descr="资源 19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420" y="3653155"/>
            <a:ext cx="2774315" cy="2313305"/>
          </a:xfrm>
          <a:prstGeom prst="rect">
            <a:avLst/>
          </a:prstGeom>
          <a:ln w="9525" cmpd="sng">
            <a:solidFill>
              <a:schemeClr val="tx1"/>
            </a:solidFill>
            <a:prstDash val="solid"/>
          </a:ln>
        </p:spPr>
      </p:pic>
      <p:pic>
        <p:nvPicPr>
          <p:cNvPr id="3" name="图片 2" descr="资源 18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420" y="1174115"/>
            <a:ext cx="2814955" cy="2313305"/>
          </a:xfrm>
          <a:prstGeom prst="rect">
            <a:avLst/>
          </a:prstGeom>
          <a:ln w="9525" cmpd="sng">
            <a:solidFill>
              <a:schemeClr val="tx1"/>
            </a:solidFill>
            <a:prstDash val="solid"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3965" y="722630"/>
            <a:ext cx="5312410" cy="53949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1" name="图片 20" descr="coding ppt_画板 1 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此处为标题"/>
          <p:cNvSpPr txBox="1"/>
          <p:nvPr/>
        </p:nvSpPr>
        <p:spPr>
          <a:xfrm>
            <a:off x="3078480" y="1807529"/>
            <a:ext cx="1574165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1.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课堂导入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17" name="此处为标题"/>
          <p:cNvSpPr txBox="1"/>
          <p:nvPr/>
        </p:nvSpPr>
        <p:spPr>
          <a:xfrm>
            <a:off x="3078480" y="2509839"/>
            <a:ext cx="1574165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2.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二路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巡线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此处为标题"/>
          <p:cNvSpPr txBox="1"/>
          <p:nvPr/>
        </p:nvSpPr>
        <p:spPr>
          <a:xfrm>
            <a:off x="3078480" y="3212149"/>
            <a:ext cx="1574165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3.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颜色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巡线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19" name="此处为标题"/>
          <p:cNvSpPr txBox="1"/>
          <p:nvPr/>
        </p:nvSpPr>
        <p:spPr>
          <a:xfrm>
            <a:off x="3078480" y="3914459"/>
            <a:ext cx="1574165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4.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三路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巡线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20" name="此处为标题"/>
          <p:cNvSpPr txBox="1"/>
          <p:nvPr/>
        </p:nvSpPr>
        <p:spPr>
          <a:xfrm>
            <a:off x="3078480" y="4616769"/>
            <a:ext cx="1878965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5.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总结与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延伸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2" name="图片 1" descr="资源 2720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89295" y="2980690"/>
            <a:ext cx="3804920" cy="260477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oding ppt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3157220" y="3069909"/>
            <a:ext cx="2601595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4.</a:t>
            </a: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三路</a:t>
            </a: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4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/>
        </p:nvSpPr>
        <p:spPr>
          <a:xfrm>
            <a:off x="274320" y="1669415"/>
            <a:ext cx="6527165" cy="4498975"/>
          </a:xfrm>
          <a:prstGeom prst="roundRect">
            <a:avLst/>
          </a:prstGeom>
          <a:solidFill>
            <a:srgbClr val="FFE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822450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4.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三路巡线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9" name="此处为标题"/>
          <p:cNvSpPr txBox="1"/>
          <p:nvPr/>
        </p:nvSpPr>
        <p:spPr>
          <a:xfrm>
            <a:off x="3200400" y="931229"/>
            <a:ext cx="57912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测试三路巡线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传感器反射光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数值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6" name="图片 5" descr="资源 23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235" y="2471420"/>
            <a:ext cx="4039870" cy="322453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48945" y="1957705"/>
            <a:ext cx="5847715" cy="3737610"/>
            <a:chOff x="3443" y="3435"/>
            <a:chExt cx="4256" cy="2720"/>
          </a:xfrm>
        </p:grpSpPr>
        <p:pic>
          <p:nvPicPr>
            <p:cNvPr id="13" name="图片 12" descr="资源 20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8" y="3435"/>
              <a:ext cx="1986" cy="1217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3443" y="4939"/>
              <a:ext cx="4257" cy="1216"/>
              <a:chOff x="3503" y="4939"/>
              <a:chExt cx="4257" cy="1216"/>
            </a:xfrm>
          </p:grpSpPr>
          <p:pic>
            <p:nvPicPr>
              <p:cNvPr id="14" name="图片 13" descr="资源 212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3" y="4939"/>
                <a:ext cx="1988" cy="1217"/>
              </a:xfrm>
              <a:prstGeom prst="rect">
                <a:avLst/>
              </a:prstGeom>
            </p:spPr>
          </p:pic>
          <p:pic>
            <p:nvPicPr>
              <p:cNvPr id="15" name="图片 14" descr="资源 222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00" y="4939"/>
                <a:ext cx="1960" cy="121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822450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4.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三路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21" name="此处为标题"/>
          <p:cNvSpPr txBox="1"/>
          <p:nvPr/>
        </p:nvSpPr>
        <p:spPr>
          <a:xfrm>
            <a:off x="3530600" y="1055054"/>
            <a:ext cx="51308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反射光数值分析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（以</a:t>
            </a:r>
            <a:r>
              <a:rPr lang="en-US" altLang="zh-CN" sz="18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3</a:t>
            </a:r>
            <a:r>
              <a: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号传感器为例）</a:t>
            </a:r>
            <a:endParaRPr lang="zh-CN" altLang="en-US" sz="18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2" name="图片 1" descr="资源 25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360" y="2642235"/>
            <a:ext cx="3106420" cy="2244090"/>
          </a:xfrm>
          <a:prstGeom prst="rect">
            <a:avLst/>
          </a:prstGeom>
        </p:spPr>
      </p:pic>
      <p:pic>
        <p:nvPicPr>
          <p:cNvPr id="3" name="图片 2" descr="资源 24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65" y="2025650"/>
            <a:ext cx="6807835" cy="3111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822450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4.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三路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巡线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2" name="此处为标题"/>
          <p:cNvSpPr txBox="1"/>
          <p:nvPr/>
        </p:nvSpPr>
        <p:spPr>
          <a:xfrm>
            <a:off x="4826000" y="313374"/>
            <a:ext cx="2540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三路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巡线程序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16" name="图片 15" descr="截屏2022-10-14 上午11.08.4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7600" y="661670"/>
            <a:ext cx="3236595" cy="5816600"/>
          </a:xfrm>
          <a:prstGeom prst="rect">
            <a:avLst/>
          </a:prstGeom>
        </p:spPr>
      </p:pic>
      <p:pic>
        <p:nvPicPr>
          <p:cNvPr id="9" name="图片 8" descr="资源 12@10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855" y="2772410"/>
            <a:ext cx="4601845" cy="15951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oding ppt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3157220" y="3069909"/>
            <a:ext cx="3110230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5.</a:t>
            </a: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总结与</a:t>
            </a: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延伸</a:t>
            </a:r>
            <a:endParaRPr lang="zh-CN" altLang="en-US" sz="4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3" name="此处为标题"/>
          <p:cNvSpPr txBox="1"/>
          <p:nvPr/>
        </p:nvSpPr>
        <p:spPr>
          <a:xfrm>
            <a:off x="1742440" y="313691"/>
            <a:ext cx="1608455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5.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总结与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延伸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72130" y="1246505"/>
            <a:ext cx="60458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/>
              <a:t> </a:t>
            </a:r>
            <a:r>
              <a:rPr lang="zh-CN" altLang="en-US" sz="2000">
                <a:latin typeface="江城圆体 400W" panose="020B0500000000000000" charset="-122"/>
                <a:ea typeface="江城圆体 400W" panose="020B0500000000000000" charset="-122"/>
              </a:rPr>
              <a:t>在编程活动中你遇到了哪些问题？是怎么解决的？</a:t>
            </a:r>
            <a:endParaRPr lang="zh-CN" altLang="en-US" sz="2000"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6" name="PA_文本框 6"/>
          <p:cNvSpPr txBox="1"/>
          <p:nvPr>
            <p:custDataLst>
              <p:tags r:id="rId2"/>
            </p:custDataLst>
          </p:nvPr>
        </p:nvSpPr>
        <p:spPr>
          <a:xfrm>
            <a:off x="4143375" y="2836545"/>
            <a:ext cx="3903980" cy="338772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  <p:txBody>
          <a:bodyPr vert="horz" wrap="square" numCol="1" rtlCol="0">
            <a:prstTxWarp prst="textPlain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-1200" normalizeH="0" baseline="0" noProof="0" dirty="0">
                <a:ln>
                  <a:noFill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__________</a:t>
            </a:r>
            <a:endParaRPr kumimoji="0" lang="zh-CN" altLang="en-US" sz="1800" b="0" i="0" u="none" strike="noStrike" kern="1200" cap="none" spc="-1200" normalizeH="0" baseline="0" noProof="0" dirty="0">
              <a:ln>
                <a:noFill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 descr="资源 3@10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745" y="2537460"/>
            <a:ext cx="3064510" cy="3076575"/>
          </a:xfrm>
          <a:prstGeom prst="rect">
            <a:avLst/>
          </a:prstGeom>
        </p:spPr>
      </p:pic>
      <p:sp>
        <p:nvSpPr>
          <p:cNvPr id="24" name="圆角矩形 23"/>
          <p:cNvSpPr/>
          <p:nvPr/>
        </p:nvSpPr>
        <p:spPr>
          <a:xfrm>
            <a:off x="1289685" y="2748280"/>
            <a:ext cx="2176780" cy="77724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8FAA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</a:rPr>
              <a:t>巡线</a:t>
            </a:r>
            <a:r>
              <a:rPr lang="zh-CN" altLang="en-US">
                <a:solidFill>
                  <a:schemeClr val="bg1"/>
                </a:solidFill>
                <a:latin typeface="江城圆体 400W" panose="020B0500000000000000" charset="-122"/>
                <a:ea typeface="江城圆体 400W" panose="020B0500000000000000" charset="-122"/>
              </a:rPr>
              <a:t>不成功</a:t>
            </a:r>
            <a:endParaRPr lang="zh-CN" altLang="en-US">
              <a:solidFill>
                <a:schemeClr val="bg1"/>
              </a:solidFill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1816100" y="5206365"/>
            <a:ext cx="2131060" cy="749300"/>
          </a:xfrm>
          <a:prstGeom prst="roundRect">
            <a:avLst/>
          </a:prstGeom>
          <a:solidFill>
            <a:srgbClr val="58B6E5"/>
          </a:solidFill>
          <a:ln>
            <a:solidFill>
              <a:srgbClr val="58B6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机器人抖动</a:t>
            </a:r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厉害</a:t>
            </a:r>
            <a:endParaRPr lang="zh-CN" altLang="en-US"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8463280" y="3356610"/>
            <a:ext cx="2133600" cy="732790"/>
          </a:xfrm>
          <a:prstGeom prst="roundRect">
            <a:avLst/>
          </a:prstGeom>
          <a:solidFill>
            <a:srgbClr val="56CA95"/>
          </a:solidFill>
          <a:ln>
            <a:solidFill>
              <a:srgbClr val="56CA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反射光测试</a:t>
            </a:r>
            <a:r>
              <a:rPr lang="zh-CN" altLang="en-US">
                <a:latin typeface="江城圆体 400W" panose="020B0500000000000000" charset="-122"/>
                <a:ea typeface="江城圆体 400W" panose="020B0500000000000000" charset="-122"/>
              </a:rPr>
              <a:t>不准</a:t>
            </a:r>
            <a:endParaRPr lang="zh-CN" altLang="en-US">
              <a:latin typeface="江城圆体 400W" panose="020B0500000000000000" charset="-122"/>
              <a:ea typeface="江城圆体 400W" panose="020B0500000000000000" charset="-122"/>
            </a:endParaRPr>
          </a:p>
        </p:txBody>
      </p:sp>
      <p:sp>
        <p:nvSpPr>
          <p:cNvPr id="8" name="此处为标题"/>
          <p:cNvSpPr txBox="1"/>
          <p:nvPr/>
        </p:nvSpPr>
        <p:spPr>
          <a:xfrm>
            <a:off x="745490" y="1025844"/>
            <a:ext cx="9144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总结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27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*sin(rand(360))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*sin(rand(360))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300000" y="300000"/>
                                    </p:animScale>
                                    <p:animEffect transition="out" filter="fade">
                                      <p:cBhvr>
                                        <p:cTn id="10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3" name="此处为标题"/>
          <p:cNvSpPr txBox="1"/>
          <p:nvPr/>
        </p:nvSpPr>
        <p:spPr>
          <a:xfrm>
            <a:off x="1742440" y="313691"/>
            <a:ext cx="1608455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5.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总结与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延伸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1356995" y="4220210"/>
            <a:ext cx="9016365" cy="967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1.</a:t>
            </a:r>
            <a:r>
              <a:rPr lang="zh-CN" altLang="en-US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万奇机器人能够沿着黑色的线自动运行的基本原理是什么？它是如何实现在曲线的巡线地图上运行的？</a:t>
            </a:r>
            <a:endParaRPr lang="zh-CN" sz="2000" b="0"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</p:txBody>
      </p:sp>
      <p:pic>
        <p:nvPicPr>
          <p:cNvPr id="4" name="图片 3" descr="资源 6@10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175" y="1032510"/>
            <a:ext cx="3088005" cy="29425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56995" y="5327015"/>
            <a:ext cx="9016365" cy="967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fontAlgn="auto">
              <a:lnSpc>
                <a:spcPct val="150000"/>
              </a:lnSpc>
            </a:pPr>
            <a:r>
              <a:rPr lang="en-US" alt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2.</a:t>
            </a:r>
            <a:r>
              <a:rPr lang="zh-CN" altLang="en-US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三种巡线方式的异同点是什么，说说自己的看法？你最喜欢哪种巡线方式？</a:t>
            </a:r>
            <a:endParaRPr lang="zh-CN" altLang="en-US" sz="2000" b="0"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</p:txBody>
      </p:sp>
      <p:sp>
        <p:nvSpPr>
          <p:cNvPr id="8" name="此处为标题"/>
          <p:cNvSpPr txBox="1"/>
          <p:nvPr/>
        </p:nvSpPr>
        <p:spPr>
          <a:xfrm>
            <a:off x="745490" y="1025844"/>
            <a:ext cx="9144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总结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3" name="此处为标题"/>
          <p:cNvSpPr txBox="1"/>
          <p:nvPr/>
        </p:nvSpPr>
        <p:spPr>
          <a:xfrm>
            <a:off x="1742440" y="313691"/>
            <a:ext cx="1608455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5.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总结与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延伸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1659890" y="1713230"/>
            <a:ext cx="9016365" cy="6635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 fontAlgn="auto">
              <a:lnSpc>
                <a:spcPct val="150000"/>
              </a:lnSpc>
            </a:pPr>
            <a:r>
              <a:rPr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自己或小组合作制作更多路线的巡线地图，编程控制万奇机器人完成巡线运动</a:t>
            </a:r>
            <a:r>
              <a:rPr lang="zh-CN" sz="2000" b="0"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</a:rPr>
              <a:t>。</a:t>
            </a:r>
            <a:endParaRPr lang="zh-CN" sz="2000" b="0"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</a:endParaRPr>
          </a:p>
        </p:txBody>
      </p:sp>
      <p:sp>
        <p:nvSpPr>
          <p:cNvPr id="8" name="此处为标题"/>
          <p:cNvSpPr txBox="1"/>
          <p:nvPr/>
        </p:nvSpPr>
        <p:spPr>
          <a:xfrm>
            <a:off x="745490" y="1025844"/>
            <a:ext cx="9144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延伸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2" name="图片 1" descr="资源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545" y="2376805"/>
            <a:ext cx="6155690" cy="3784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oding ppt_画板 1 副本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oding ppt_画板 1 副本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此处为标题"/>
          <p:cNvSpPr txBox="1"/>
          <p:nvPr/>
        </p:nvSpPr>
        <p:spPr>
          <a:xfrm>
            <a:off x="3705860" y="3069909"/>
            <a:ext cx="2601595" cy="7169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en-US" altLang="zh-CN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1.</a:t>
            </a:r>
            <a:r>
              <a:rPr lang="zh-CN" altLang="en-US" sz="4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4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3" name="此处为标题"/>
          <p:cNvSpPr txBox="1"/>
          <p:nvPr/>
        </p:nvSpPr>
        <p:spPr>
          <a:xfrm>
            <a:off x="1717675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1.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11" name="此处为标题"/>
          <p:cNvSpPr txBox="1"/>
          <p:nvPr>
            <p:custDataLst>
              <p:tags r:id="rId2"/>
            </p:custDataLst>
          </p:nvPr>
        </p:nvSpPr>
        <p:spPr>
          <a:xfrm>
            <a:off x="4826000" y="992824"/>
            <a:ext cx="29464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田径跑道竞技赛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755265" y="1792605"/>
            <a:ext cx="6680835" cy="4582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3" name="此处为标题"/>
          <p:cNvSpPr txBox="1"/>
          <p:nvPr/>
        </p:nvSpPr>
        <p:spPr>
          <a:xfrm>
            <a:off x="1717675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1.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2" name="巡线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04595" y="991870"/>
            <a:ext cx="9783445" cy="5502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717675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1.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11" name="此处为标题"/>
          <p:cNvSpPr txBox="1"/>
          <p:nvPr/>
        </p:nvSpPr>
        <p:spPr>
          <a:xfrm>
            <a:off x="4826000" y="1074104"/>
            <a:ext cx="2540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巡线基本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原理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2" name="图片 1" descr="资源 12@10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35" y="3269615"/>
            <a:ext cx="4601845" cy="1595120"/>
          </a:xfrm>
          <a:prstGeom prst="rect">
            <a:avLst/>
          </a:prstGeom>
        </p:spPr>
      </p:pic>
      <p:pic>
        <p:nvPicPr>
          <p:cNvPr id="3" name="图片 2" descr="资源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290" y="2374900"/>
            <a:ext cx="5347335" cy="33845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717675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1.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rcRect l="5298" t="6372" r="52185" b="74513"/>
          <a:stretch>
            <a:fillRect/>
          </a:stretch>
        </p:blipFill>
        <p:spPr>
          <a:xfrm>
            <a:off x="0" y="3543300"/>
            <a:ext cx="6202045" cy="20866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2"/>
          <a:srcRect l="6189" t="42717" r="49509" b="38780"/>
          <a:stretch>
            <a:fillRect/>
          </a:stretch>
        </p:blipFill>
        <p:spPr>
          <a:xfrm>
            <a:off x="5969635" y="2477135"/>
            <a:ext cx="6087745" cy="19037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此处为标题"/>
          <p:cNvSpPr txBox="1"/>
          <p:nvPr/>
        </p:nvSpPr>
        <p:spPr>
          <a:xfrm>
            <a:off x="4826000" y="1074104"/>
            <a:ext cx="29464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光的反射与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吸收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717675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1.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5" name="此处为标题"/>
          <p:cNvSpPr txBox="1"/>
          <p:nvPr/>
        </p:nvSpPr>
        <p:spPr>
          <a:xfrm>
            <a:off x="3810000" y="995999"/>
            <a:ext cx="45720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编写程序测试反射光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数值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2" name="图片 1" descr="资源 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855" y="1798955"/>
            <a:ext cx="3790315" cy="2110740"/>
          </a:xfrm>
          <a:prstGeom prst="rect">
            <a:avLst/>
          </a:prstGeom>
        </p:spPr>
      </p:pic>
      <p:pic>
        <p:nvPicPr>
          <p:cNvPr id="3" name="图片 2" descr="资源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440" y="4189730"/>
            <a:ext cx="3790315" cy="2110740"/>
          </a:xfrm>
          <a:prstGeom prst="rect">
            <a:avLst/>
          </a:prstGeom>
        </p:spPr>
      </p:pic>
      <p:pic>
        <p:nvPicPr>
          <p:cNvPr id="4" name="图片 3" descr="e30d5ec195f02171fcecf255a5a7ba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955" y="2636520"/>
            <a:ext cx="4269105" cy="26962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 descr="coding ppt_画板 1 副本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787400"/>
          </a:xfrm>
          <a:prstGeom prst="rect">
            <a:avLst/>
          </a:prstGeom>
        </p:spPr>
      </p:pic>
      <p:sp>
        <p:nvSpPr>
          <p:cNvPr id="8" name="此处为标题"/>
          <p:cNvSpPr txBox="1"/>
          <p:nvPr/>
        </p:nvSpPr>
        <p:spPr>
          <a:xfrm>
            <a:off x="1717675" y="313691"/>
            <a:ext cx="1353820" cy="40894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p>
            <a:pPr algn="l"/>
            <a:r>
              <a:rPr 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1.</a:t>
            </a:r>
            <a:r>
              <a:rPr lang="zh-CN" altLang="en-US" sz="2000" b="1">
                <a:solidFill>
                  <a:schemeClr val="tx1">
                    <a:lumMod val="75000"/>
                    <a:lumOff val="25000"/>
                  </a:schemeClr>
                </a:solidFill>
                <a:latin typeface="江城圆体 600W" panose="020B0500000000000000" charset="-122"/>
                <a:ea typeface="江城圆体 600W" panose="020B0500000000000000" charset="-122"/>
                <a:cs typeface="江城圆体 600W" panose="020B0500000000000000" charset="-122"/>
                <a:sym typeface="+mn-ea"/>
              </a:rPr>
              <a:t>课堂导入</a:t>
            </a:r>
            <a:endParaRPr lang="zh-CN" altLang="en-US" sz="2000" b="1">
              <a:solidFill>
                <a:schemeClr val="tx1">
                  <a:lumMod val="75000"/>
                  <a:lumOff val="25000"/>
                </a:schemeClr>
              </a:solidFill>
              <a:latin typeface="江城圆体 600W" panose="020B0500000000000000" charset="-122"/>
              <a:ea typeface="江城圆体 600W" panose="020B0500000000000000" charset="-122"/>
              <a:cs typeface="江城圆体 600W" panose="020B0500000000000000" charset="-122"/>
              <a:sym typeface="+mn-ea"/>
            </a:endParaRPr>
          </a:p>
        </p:txBody>
      </p:sp>
      <p:sp>
        <p:nvSpPr>
          <p:cNvPr id="5" name="此处为标题"/>
          <p:cNvSpPr txBox="1"/>
          <p:nvPr/>
        </p:nvSpPr>
        <p:spPr>
          <a:xfrm>
            <a:off x="4114800" y="1007429"/>
            <a:ext cx="3962400" cy="59372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左、右轮电机运动</a:t>
            </a: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探索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sp>
        <p:nvSpPr>
          <p:cNvPr id="9" name="此处为标题"/>
          <p:cNvSpPr txBox="1"/>
          <p:nvPr/>
        </p:nvSpPr>
        <p:spPr>
          <a:xfrm>
            <a:off x="2190115" y="4597084"/>
            <a:ext cx="2235200" cy="47053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l">
              <a:defRPr sz="35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pPr algn="l"/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江城圆体 400W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ea"/>
              </a:rPr>
              <a:t>左右轮电机积木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江城圆体 400W" panose="020B0500000000000000" charset="-122"/>
              <a:ea typeface="江城圆体 400W" panose="020B0500000000000000" charset="-122"/>
              <a:cs typeface="江城圆体 400W" panose="020B05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175" y="2532380"/>
            <a:ext cx="3307080" cy="769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618" y="3572510"/>
            <a:ext cx="3338195" cy="754380"/>
          </a:xfrm>
          <a:prstGeom prst="rect">
            <a:avLst/>
          </a:prstGeom>
        </p:spPr>
      </p:pic>
      <p:pic>
        <p:nvPicPr>
          <p:cNvPr id="10" name="图片 9" descr="资源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105" y="2075180"/>
            <a:ext cx="3787140" cy="3183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336*3965*734*734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RESOURCEID" val="636440342935487115"/>
  <p:tag name="SCENEID" val="Unkown"/>
  <p:tag name="SCENELINKIDS" val="2|3"/>
  <p:tag name="ANIMSTRING" val="06845e1e48f104eaaa8e41c400262d67"/>
  <p:tag name="SCENESHAPETYPE" val="SceneShape"/>
  <p:tag name="SCENESHAPESUBTYPE" val="SceneSimpleShape"/>
  <p:tag name="SCENECOLOR-TEXT" val="Color_Theme"/>
  <p:tag name="SCENECOLOR-TEXT-VALUE" val="2"/>
  <p:tag name="PA" val="v5.2.2"/>
  <p:tag name="KSO_WM_UNIT_HIGHLIGHT" val="0"/>
  <p:tag name="KSO_WM_UNIT_COMPATIBLE" val="0"/>
  <p:tag name="KSO_WM_UNIT_DIAGRAM_ISNUMVISUAL" val="0"/>
  <p:tag name="KSO_WM_UNIT_DIAGRAM_ISREFERUNIT" val="0"/>
  <p:tag name="KSO_WM_UNIT_SUBTYPE" val="f"/>
  <p:tag name="KSO_WM_UNIT_ID" val="mixed20197618_1*i*1"/>
  <p:tag name="KSO_WM_TEMPLATE_CATEGORY" val="mixed"/>
  <p:tag name="KSO_WM_TEMPLATE_INDEX" val="20197618"/>
  <p:tag name="KSO_WM_UNIT_LAYERLEVEL" val="1"/>
  <p:tag name="KSO_WM_TAG_VERSION" val="1.0"/>
  <p:tag name="KSO_WM_BEAUTIFY_FLAG" val="#wm#"/>
  <p:tag name="KSO_WM_UNIT_TYPE" val="i"/>
  <p:tag name="KSO_WM_UNIT_INDEX" val="1"/>
</p:tagLst>
</file>

<file path=ppt/tags/tag6.xml><?xml version="1.0" encoding="utf-8"?>
<p:tagLst xmlns:p="http://schemas.openxmlformats.org/presentationml/2006/main">
  <p:tag name="KSO_WPP_MARK_KEY" val="8259e656-7128-4997-bed7-c4785ea97067"/>
  <p:tag name="COMMONDATA" val="eyJoZGlkIjoiNzUyODNiMzM3Nzk0OTM3NTVlMzBmMjI3N2VlMjk2ZDk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755</Words>
  <Application>WPS 演示</Application>
  <PresentationFormat>宽屏</PresentationFormat>
  <Paragraphs>134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江城圆体 600W</vt:lpstr>
      <vt:lpstr>江城圆体 400W</vt:lpstr>
      <vt:lpstr>Calibri</vt:lpstr>
      <vt:lpstr>Arial Unicode MS</vt:lpstr>
      <vt:lpstr>等线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吴正经</cp:lastModifiedBy>
  <cp:revision>43</cp:revision>
  <dcterms:created xsi:type="dcterms:W3CDTF">2022-11-10T10:52:00Z</dcterms:created>
  <dcterms:modified xsi:type="dcterms:W3CDTF">2023-02-09T07:58:53Z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C5B19499553544098B442D438A838BDA</vt:lpwstr>
  </property>
  <property fmtid="{D5CDD505-2E9C-101B-9397-08002B2CF9AE}" pid="3" name="KSOProductBuildVer">
    <vt:lpwstr>2052-11.1.0.13703</vt:lpwstr>
  </property>
</Properties>
</file>