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64" r:id="rId3"/>
    <p:sldId id="365" r:id="rId4"/>
    <p:sldId id="366" r:id="rId6"/>
    <p:sldId id="277" r:id="rId7"/>
    <p:sldId id="368" r:id="rId8"/>
    <p:sldId id="279" r:id="rId9"/>
    <p:sldId id="411" r:id="rId10"/>
    <p:sldId id="421" r:id="rId11"/>
    <p:sldId id="422" r:id="rId12"/>
    <p:sldId id="423" r:id="rId13"/>
    <p:sldId id="412" r:id="rId14"/>
    <p:sldId id="383" r:id="rId15"/>
    <p:sldId id="414" r:id="rId16"/>
    <p:sldId id="428" r:id="rId17"/>
    <p:sldId id="429" r:id="rId18"/>
    <p:sldId id="430" r:id="rId19"/>
    <p:sldId id="434" r:id="rId20"/>
    <p:sldId id="371" r:id="rId21"/>
    <p:sldId id="304" r:id="rId22"/>
    <p:sldId id="416" r:id="rId23"/>
    <p:sldId id="367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5E6"/>
    <a:srgbClr val="FDD23D"/>
    <a:srgbClr val="8FAADC"/>
    <a:srgbClr val="56CA95"/>
    <a:srgbClr val="58B6E5"/>
    <a:srgbClr val="6096E6"/>
    <a:srgbClr val="F3E7D8"/>
    <a:srgbClr val="F5F7F9"/>
    <a:srgbClr val="F9DA12"/>
    <a:srgbClr val="FDD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故事情景导入：万奇机器人想要去探索一个神秘的密室，黑漆漆的密室里面有很多的障碍物，请你帮助万奇机器人修炼避开障碍物的技能，完成密室探索并最终成功</a:t>
            </a:r>
            <a:r>
              <a:rPr lang="zh-CN" altLang="en-US"/>
              <a:t>的逃脱密室</a:t>
            </a:r>
            <a:r>
              <a:rPr lang="zh-CN" altLang="en-US"/>
              <a:t>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为了能够在黑漆漆的密室中不撞上障碍物，万奇机器人必须掌握避开障碍物前进，可以如何编程</a:t>
            </a:r>
            <a:r>
              <a:rPr lang="zh-CN" altLang="en-US"/>
              <a:t>呢？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tags" Target="../tags/tag13.xml"/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tags" Target="../tags/tag17.xml"/><Relationship Id="rId4" Type="http://schemas.openxmlformats.org/officeDocument/2006/relationships/image" Target="../media/image20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tags" Target="../tags/tag20.xml"/><Relationship Id="rId4" Type="http://schemas.openxmlformats.org/officeDocument/2006/relationships/image" Target="../media/image2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tags" Target="../tags/tag24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3.xml"/><Relationship Id="rId3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jpe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标题-1_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" name="玛塔创想创新的STEAM教育公司"/>
          <p:cNvSpPr txBox="1"/>
          <p:nvPr/>
        </p:nvSpPr>
        <p:spPr>
          <a:xfrm>
            <a:off x="8506579" y="1054418"/>
            <a:ext cx="2540000" cy="1677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7700">
                <a:solidFill>
                  <a:srgbClr val="ED72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altLang="zh-CN" sz="8000" b="1">
                <a:solidFill>
                  <a:schemeClr val="tx1">
                    <a:lumMod val="85000"/>
                    <a:lumOff val="1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</a:rPr>
              <a:t>02</a:t>
            </a:r>
            <a:endParaRPr lang="en-US" altLang="zh-CN" sz="72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algn="r">
              <a:lnSpc>
                <a:spcPct val="80000"/>
              </a:lnSpc>
            </a:pP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密室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逃脱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201866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二、技能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修炼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5" name="云形标注 4"/>
          <p:cNvSpPr/>
          <p:nvPr>
            <p:custDataLst>
              <p:tags r:id="rId2"/>
            </p:custDataLst>
          </p:nvPr>
        </p:nvSpPr>
        <p:spPr>
          <a:xfrm>
            <a:off x="3636010" y="1398270"/>
            <a:ext cx="4651375" cy="1530350"/>
          </a:xfrm>
          <a:prstGeom prst="cloudCallout">
            <a:avLst>
              <a:gd name="adj1" fmla="val -40655"/>
              <a:gd name="adj2" fmla="val -1139"/>
            </a:avLst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如何避开连续避开多个障碍物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呢！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2" name="图片 1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4000500"/>
            <a:ext cx="10948035" cy="1111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40" y="1574165"/>
            <a:ext cx="2686050" cy="170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576195" y="3134044"/>
            <a:ext cx="4213860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三、密室逃脱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20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158990" y="1685925"/>
            <a:ext cx="3981450" cy="1085215"/>
          </a:xfrm>
          <a:prstGeom prst="roundRect">
            <a:avLst/>
          </a:prstGeom>
          <a:solidFill>
            <a:srgbClr val="9CD5E6"/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4754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逃脱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6" name="此处为标题"/>
          <p:cNvSpPr txBox="1"/>
          <p:nvPr/>
        </p:nvSpPr>
        <p:spPr>
          <a:xfrm>
            <a:off x="7316470" y="1900238"/>
            <a:ext cx="3667125" cy="71691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运用等待直到（wait until) 语句，让万奇机器人根据指引走出密室。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3" name="图片 12" descr="资源 1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5540" y="2684780"/>
            <a:ext cx="6091555" cy="34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6" name="此处为标题"/>
          <p:cNvSpPr txBox="1"/>
          <p:nvPr>
            <p:custDataLst>
              <p:tags r:id="rId2"/>
            </p:custDataLst>
          </p:nvPr>
        </p:nvSpPr>
        <p:spPr>
          <a:xfrm>
            <a:off x="194754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逃脱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7" name="此处为标题"/>
          <p:cNvSpPr txBox="1"/>
          <p:nvPr>
            <p:custDataLst>
              <p:tags r:id="rId3"/>
            </p:custDataLst>
          </p:nvPr>
        </p:nvSpPr>
        <p:spPr>
          <a:xfrm>
            <a:off x="4826000" y="722314"/>
            <a:ext cx="25400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布置任务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场景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9" name="图片 8" descr="资源 11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07485" y="1316355"/>
            <a:ext cx="4467225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1637665" y="1000760"/>
            <a:ext cx="8899525" cy="873125"/>
          </a:xfrm>
          <a:prstGeom prst="roundRect">
            <a:avLst/>
          </a:prstGeom>
          <a:solidFill>
            <a:srgbClr val="9CD5E6"/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指引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1</a:t>
            </a:r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：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从起点出发慢慢往前走，当遇到障碍物就需要右转并继续慢慢前行。</a:t>
            </a:r>
            <a:endParaRPr lang="en-US" altLang="zh-CN" sz="20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015" y="2800985"/>
            <a:ext cx="4001135" cy="2486660"/>
          </a:xfrm>
          <a:prstGeom prst="rect">
            <a:avLst/>
          </a:prstGeom>
        </p:spPr>
      </p:pic>
      <p:pic>
        <p:nvPicPr>
          <p:cNvPr id="5" name="图片 4" descr="资源 12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76270" y="2152015"/>
            <a:ext cx="3198495" cy="4049395"/>
          </a:xfrm>
          <a:prstGeom prst="rect">
            <a:avLst/>
          </a:prstGeom>
        </p:spPr>
      </p:pic>
      <p:sp>
        <p:nvSpPr>
          <p:cNvPr id="6" name="此处为标题"/>
          <p:cNvSpPr txBox="1"/>
          <p:nvPr>
            <p:custDataLst>
              <p:tags r:id="rId6"/>
            </p:custDataLst>
          </p:nvPr>
        </p:nvSpPr>
        <p:spPr>
          <a:xfrm>
            <a:off x="194754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逃脱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6" name="此处为标题"/>
          <p:cNvSpPr txBox="1"/>
          <p:nvPr>
            <p:custDataLst>
              <p:tags r:id="rId2"/>
            </p:custDataLst>
          </p:nvPr>
        </p:nvSpPr>
        <p:spPr>
          <a:xfrm>
            <a:off x="194754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逃脱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348990" y="1091565"/>
            <a:ext cx="5494020" cy="873125"/>
          </a:xfrm>
          <a:prstGeom prst="roundRect">
            <a:avLst/>
          </a:prstGeom>
          <a:solidFill>
            <a:srgbClr val="9CD5E6"/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指引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：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从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当听到响声就要加快速度往前跑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。</a:t>
            </a:r>
            <a:endParaRPr lang="en-US" altLang="zh-CN" sz="20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0" y="3077845"/>
            <a:ext cx="4191000" cy="2213610"/>
          </a:xfrm>
          <a:prstGeom prst="rect">
            <a:avLst/>
          </a:prstGeom>
        </p:spPr>
      </p:pic>
      <p:pic>
        <p:nvPicPr>
          <p:cNvPr id="11" name="图片 10" descr="资源 13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59355" y="2334260"/>
            <a:ext cx="3128645" cy="404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6" name="此处为标题"/>
          <p:cNvSpPr txBox="1"/>
          <p:nvPr>
            <p:custDataLst>
              <p:tags r:id="rId2"/>
            </p:custDataLst>
          </p:nvPr>
        </p:nvSpPr>
        <p:spPr>
          <a:xfrm>
            <a:off x="194754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逃脱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1637665" y="1258570"/>
            <a:ext cx="8899525" cy="873125"/>
          </a:xfrm>
          <a:prstGeom prst="roundRect">
            <a:avLst/>
          </a:prstGeom>
          <a:solidFill>
            <a:srgbClr val="9CD5E6"/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指引</a:t>
            </a:r>
            <a:r>
              <a:rPr lang="en-US" altLang="zh-CN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3</a:t>
            </a:r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：</a:t>
            </a:r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当到达绿色的安全区，就会停下来发出 “耶” 的声音来庆祝逃离成功。</a:t>
            </a:r>
            <a:endParaRPr lang="zh-CN" altLang="en-US" sz="20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3065780"/>
            <a:ext cx="4358640" cy="2114550"/>
          </a:xfrm>
          <a:prstGeom prst="rect">
            <a:avLst/>
          </a:prstGeom>
        </p:spPr>
      </p:pic>
      <p:pic>
        <p:nvPicPr>
          <p:cNvPr id="12" name="图片 11" descr="资源 14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47545" y="2915285"/>
            <a:ext cx="3280410" cy="241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6" name="此处为标题"/>
          <p:cNvSpPr txBox="1"/>
          <p:nvPr>
            <p:custDataLst>
              <p:tags r:id="rId2"/>
            </p:custDataLst>
          </p:nvPr>
        </p:nvSpPr>
        <p:spPr>
          <a:xfrm>
            <a:off x="194754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三、密室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逃脱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10" name="云形标注 9"/>
          <p:cNvSpPr/>
          <p:nvPr>
            <p:custDataLst>
              <p:tags r:id="rId3"/>
            </p:custDataLst>
          </p:nvPr>
        </p:nvSpPr>
        <p:spPr>
          <a:xfrm>
            <a:off x="4015740" y="1026160"/>
            <a:ext cx="4432300" cy="1650365"/>
          </a:xfrm>
          <a:prstGeom prst="cloudCallout">
            <a:avLst>
              <a:gd name="adj1" fmla="val -22091"/>
              <a:gd name="adj2" fmla="val 73355"/>
            </a:avLst>
          </a:prstGeom>
          <a:solidFill>
            <a:srgbClr val="9CD5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请你设计一个新的密室场景和逃出这个密室的指引，和同伴互相挑战。</a:t>
            </a:r>
            <a:endParaRPr lang="zh-CN" altLang="en-US" sz="20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</p:txBody>
      </p:sp>
      <p:pic>
        <p:nvPicPr>
          <p:cNvPr id="2" name="图片 1" descr="资源 2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645" y="2353310"/>
            <a:ext cx="6886575" cy="320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四、课堂总结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13305" y="1258570"/>
            <a:ext cx="7821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</a:rPr>
              <a:t>在刚才的万奇机器人编程活动中你遇到了哪些问题？是怎么解决的？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4143375" y="2836545"/>
            <a:ext cx="3903980" cy="3387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vert="horz" wrap="square" numCol="1" rtlCol="0">
            <a:prstTxWarp prst="textPlain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-120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__________</a:t>
            </a:r>
            <a:endParaRPr kumimoji="0" lang="zh-CN" altLang="en-US" sz="1800" b="0" i="0" u="none" strike="noStrike" kern="1200" cap="none" spc="-1200" normalizeH="0" baseline="0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 descr="资源 3@10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45" y="2537460"/>
            <a:ext cx="3064510" cy="307657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1435735" y="2720340"/>
            <a:ext cx="2176780" cy="777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绕过障碍物时容易触碰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障碍物？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10105" y="5723890"/>
            <a:ext cx="2131060" cy="749300"/>
          </a:xfrm>
          <a:prstGeom prst="roundRect">
            <a:avLst/>
          </a:prstGeom>
          <a:solidFill>
            <a:srgbClr val="58B6E5"/>
          </a:solidFill>
          <a:ln>
            <a:solidFill>
              <a:srgbClr val="58B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程序编写有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困难？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463280" y="3356610"/>
            <a:ext cx="2417445" cy="732790"/>
          </a:xfrm>
          <a:prstGeom prst="roundRect">
            <a:avLst/>
          </a:prstGeom>
          <a:solidFill>
            <a:srgbClr val="56CA95"/>
          </a:solidFill>
          <a:ln>
            <a:solidFill>
              <a:srgbClr val="56C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如何使用等待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直到？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27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360))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360)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300000" y="300000"/>
                                    </p:animScale>
                                    <p:animEffect transition="out" filter="fade">
                                      <p:cBhvr>
                                        <p:cTn id="10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890895" y="2256790"/>
            <a:ext cx="5567045" cy="1643380"/>
          </a:xfrm>
        </p:spPr>
        <p:txBody>
          <a:bodyPr>
            <a:no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课程简介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         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学习等待直到（wait until）语句，让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万奇机器人向前运行的过程中自动绕过障碍物探索密室，并能根据指引线索逃脱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密室。</a:t>
            </a:r>
            <a:endParaRPr lang="zh-CN" sz="18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6480" y="1464945"/>
            <a:ext cx="301117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55370" y="2381885"/>
            <a:ext cx="3001645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55370" y="3298825"/>
            <a:ext cx="300101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55370" y="4215765"/>
            <a:ext cx="300101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此处为标题"/>
          <p:cNvSpPr txBox="1"/>
          <p:nvPr/>
        </p:nvSpPr>
        <p:spPr>
          <a:xfrm>
            <a:off x="1953895" y="961391"/>
            <a:ext cx="10185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  <a:sym typeface="+mn-ea"/>
              </a:rPr>
              <a:t>课堂流程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5" name="此处为标题"/>
          <p:cNvSpPr txBox="1"/>
          <p:nvPr/>
        </p:nvSpPr>
        <p:spPr>
          <a:xfrm>
            <a:off x="1643380" y="162591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一、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课堂导入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2" name="此处为标题"/>
          <p:cNvSpPr txBox="1"/>
          <p:nvPr/>
        </p:nvSpPr>
        <p:spPr>
          <a:xfrm>
            <a:off x="1643380" y="2565084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二、技能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修炼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/>
        </p:nvSpPr>
        <p:spPr>
          <a:xfrm>
            <a:off x="1643380" y="3501074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三、密室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逃脱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4" name="此处为标题"/>
          <p:cNvSpPr txBox="1"/>
          <p:nvPr/>
        </p:nvSpPr>
        <p:spPr>
          <a:xfrm>
            <a:off x="1643380" y="439197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四、课堂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总结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358900" y="4528820"/>
            <a:ext cx="9133840" cy="1563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1.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等待直到积木有什么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效果？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2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.你是如何帮助万奇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机器人连续避开多个障碍物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呢？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3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.根据指引，成功帮助万奇机器人逃脱密室了吗？程序是如何编写的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呢？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3" name="图片 2" descr="资源 2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5075" y="1548765"/>
            <a:ext cx="529526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一、课堂导入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课堂导入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11" name="此处为标题"/>
          <p:cNvSpPr txBox="1"/>
          <p:nvPr/>
        </p:nvSpPr>
        <p:spPr>
          <a:xfrm>
            <a:off x="5140960" y="787084"/>
            <a:ext cx="17272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误入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密室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2" name="图片 11" descr="资源 9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05150" y="1784985"/>
            <a:ext cx="5798185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576195" y="3134044"/>
            <a:ext cx="4213860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二、技能修炼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18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201866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二、技能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修炼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2" name="流程图: 文档 1"/>
          <p:cNvSpPr/>
          <p:nvPr/>
        </p:nvSpPr>
        <p:spPr>
          <a:xfrm>
            <a:off x="1492250" y="1502410"/>
            <a:ext cx="3081655" cy="2533650"/>
          </a:xfrm>
          <a:prstGeom prst="flowChartDocument">
            <a:avLst/>
          </a:prstGeom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为了能够在黑漆漆的密室中不撞上障碍物，万奇机器人必须掌握避开障碍物前进，可以如何编程呢？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pic>
        <p:nvPicPr>
          <p:cNvPr id="3" name="图片 2" descr="资源 2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05" y="865505"/>
            <a:ext cx="5225415" cy="568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201866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二、技能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修炼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71160" y="967105"/>
            <a:ext cx="6438265" cy="904240"/>
          </a:xfrm>
          <a:prstGeom prst="roundRect">
            <a:avLst/>
          </a:prstGeom>
          <a:solidFill>
            <a:srgbClr val="9CD5E6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编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写三个子程序，可以实现让万奇机器人向前运行的过程中自动绕过障碍物，并在检测到终点（红色）的时候停下来。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765" y="2245995"/>
            <a:ext cx="2533650" cy="3697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10" y="2480945"/>
            <a:ext cx="2971800" cy="1115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345" y="3940175"/>
            <a:ext cx="2163445" cy="1134745"/>
          </a:xfrm>
          <a:prstGeom prst="rect">
            <a:avLst/>
          </a:prstGeom>
        </p:spPr>
      </p:pic>
      <p:pic>
        <p:nvPicPr>
          <p:cNvPr id="15" name="图片 14" descr="资源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940" y="899795"/>
            <a:ext cx="2203450" cy="586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201866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二、技能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修炼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7" name="图片 6" descr="资源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11805" y="2919095"/>
            <a:ext cx="2259965" cy="2781300"/>
          </a:xfrm>
          <a:prstGeom prst="rect">
            <a:avLst/>
          </a:prstGeom>
        </p:spPr>
      </p:pic>
      <p:sp>
        <p:nvSpPr>
          <p:cNvPr id="10" name="云形标注 9"/>
          <p:cNvSpPr/>
          <p:nvPr>
            <p:custDataLst>
              <p:tags r:id="rId4"/>
            </p:custDataLst>
          </p:nvPr>
        </p:nvSpPr>
        <p:spPr>
          <a:xfrm>
            <a:off x="4228465" y="1407160"/>
            <a:ext cx="3917950" cy="1650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如何编写一个主程序就实现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让万奇机器人绕过障碍物并在检测到红色停下来呢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7400925" y="4077970"/>
            <a:ext cx="4156075" cy="1916430"/>
          </a:xfrm>
          <a:prstGeom prst="flowChartAlternateProcess">
            <a:avLst/>
          </a:prstGeom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等待直到（wait until）积木会让设备不停地检测这个积木里的条件，直到条件被满足，设备才会进入下一个指令。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685" y="3342640"/>
            <a:ext cx="1901825" cy="124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2018665" y="808990"/>
            <a:ext cx="8583930" cy="558165"/>
          </a:xfrm>
          <a:prstGeom prst="roundRect">
            <a:avLst/>
          </a:prstGeom>
          <a:solidFill>
            <a:srgbClr val="9CD5E6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201866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二、技能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修炼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6" name="此处为标题"/>
          <p:cNvSpPr txBox="1"/>
          <p:nvPr>
            <p:custDataLst>
              <p:tags r:id="rId3"/>
            </p:custDataLst>
          </p:nvPr>
        </p:nvSpPr>
        <p:spPr>
          <a:xfrm>
            <a:off x="2168525" y="924878"/>
            <a:ext cx="8300085" cy="40894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参考三个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子程序，尝试使用等待直到积木，编写一个程序实现相同的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效果。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5" name="图片 14" descr="资源 1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50870" y="1619250"/>
            <a:ext cx="1857375" cy="4945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635" y="1334135"/>
            <a:ext cx="3080385" cy="551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RESOURCEID" val="636440342935487115"/>
  <p:tag name="SCENEID" val="Unkown"/>
  <p:tag name="SCENELINKIDS" val="2|3"/>
  <p:tag name="ANIMSTRING" val="06845e1e48f104eaaa8e41c400262d67"/>
  <p:tag name="SCENESHAPETYPE" val="SceneShape"/>
  <p:tag name="SCENESHAPESUBTYPE" val="SceneSimpleShape"/>
  <p:tag name="SCENECOLOR-TEXT" val="Color_Theme"/>
  <p:tag name="SCENECOLOR-TEXT-VALUE" val="2"/>
  <p:tag name="PA" val="v5.2.2"/>
  <p:tag name="KSO_WM_UNIT_HIGHLIGHT" val="0"/>
  <p:tag name="KSO_WM_UNIT_COMPATIBLE" val="0"/>
  <p:tag name="KSO_WM_UNIT_DIAGRAM_ISNUMVISUAL" val="0"/>
  <p:tag name="KSO_WM_UNIT_DIAGRAM_ISREFERUNIT" val="0"/>
  <p:tag name="KSO_WM_UNIT_SUBTYPE" val="f"/>
  <p:tag name="KSO_WM_UNIT_ID" val="mixed20197618_1*i*1"/>
  <p:tag name="KSO_WM_TEMPLATE_CATEGORY" val="mixed"/>
  <p:tag name="KSO_WM_TEMPLATE_INDEX" val="20197618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ZjdhMTQyZTg0ZWZhZDQ2YmVjYTNhOWVhMDM1MmEwYzQifQ=="/>
  <p:tag name="KSO_WPP_MARK_KEY" val="b664cadd-826f-4781-badc-20870b92bae3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WPS 演示</Application>
  <PresentationFormat>宽屏</PresentationFormat>
  <Paragraphs>93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江城圆体 600W</vt:lpstr>
      <vt:lpstr>江城圆体 400W</vt:lpstr>
      <vt:lpstr>等线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吴正经</cp:lastModifiedBy>
  <cp:revision>114</cp:revision>
  <dcterms:created xsi:type="dcterms:W3CDTF">2022-06-17T01:56:00Z</dcterms:created>
  <dcterms:modified xsi:type="dcterms:W3CDTF">2022-12-19T08:12:08Z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C5B19499553544098B442D438A838BDA</vt:lpwstr>
  </property>
  <property fmtid="{D5CDD505-2E9C-101B-9397-08002B2CF9AE}" pid="3" name="KSOProductBuildVer">
    <vt:lpwstr>2052-11.1.0.12980</vt:lpwstr>
  </property>
</Properties>
</file>