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64" r:id="rId3"/>
    <p:sldId id="365" r:id="rId4"/>
    <p:sldId id="366" r:id="rId6"/>
    <p:sldId id="277" r:id="rId7"/>
    <p:sldId id="490" r:id="rId8"/>
    <p:sldId id="491" r:id="rId9"/>
    <p:sldId id="412" r:id="rId10"/>
    <p:sldId id="492" r:id="rId11"/>
    <p:sldId id="458" r:id="rId12"/>
    <p:sldId id="493" r:id="rId13"/>
    <p:sldId id="494" r:id="rId14"/>
    <p:sldId id="481" r:id="rId15"/>
    <p:sldId id="495" r:id="rId16"/>
    <p:sldId id="496" r:id="rId17"/>
    <p:sldId id="497" r:id="rId18"/>
    <p:sldId id="371" r:id="rId19"/>
    <p:sldId id="304" r:id="rId20"/>
    <p:sldId id="416" r:id="rId21"/>
    <p:sldId id="367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5E6"/>
    <a:srgbClr val="5B9BD5"/>
    <a:srgbClr val="FDD23D"/>
    <a:srgbClr val="8FAADC"/>
    <a:srgbClr val="56CA95"/>
    <a:srgbClr val="58B6E5"/>
    <a:srgbClr val="6096E6"/>
    <a:srgbClr val="F3E7D8"/>
    <a:srgbClr val="F5F7F9"/>
    <a:srgbClr val="F9D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2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1.</a:t>
            </a:r>
            <a:r>
              <a:rPr lang="zh-CN" altLang="en-US">
                <a:sym typeface="+mn-ea"/>
              </a:rPr>
              <a:t>万奇机器人的底部有5个巡线传感器，其中1、2、4、5为灰度传感器，3为颜色传感器。它们都可以检测出黑白颜色的反射光强度。</a:t>
            </a:r>
            <a:endParaRPr lang="zh-CN" altLang="en-US"/>
          </a:p>
          <a:p>
            <a:r>
              <a:rPr lang="en-US" altLang="zh-CN"/>
              <a:t>2.1</a:t>
            </a:r>
            <a:r>
              <a:rPr lang="zh-CN" altLang="en-US"/>
              <a:t>号和</a:t>
            </a:r>
            <a:r>
              <a:rPr lang="en-US" altLang="zh-CN"/>
              <a:t>5</a:t>
            </a:r>
            <a:r>
              <a:rPr lang="zh-CN" altLang="en-US"/>
              <a:t>号</a:t>
            </a:r>
            <a:endParaRPr lang="zh-CN" altLang="en-US"/>
          </a:p>
          <a:p>
            <a:r>
              <a:rPr lang="en-US" altLang="zh-CN"/>
              <a:t>3.四种情</a:t>
            </a:r>
            <a:r>
              <a:rPr lang="zh-CN" altLang="en-US"/>
              <a:t>况：完全在线上、 完全不在线上、偏左和偏右。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万奇机器人为什么能进行巡线</a:t>
            </a:r>
            <a:r>
              <a:rPr lang="zh-CN" altLang="en-US"/>
              <a:t>行驶？</a:t>
            </a:r>
            <a:endParaRPr lang="zh-CN" altLang="en-US"/>
          </a:p>
          <a:p>
            <a:r>
              <a:rPr lang="zh-CN" altLang="en-US"/>
              <a:t>万奇机器人的底部有5个巡线传感器，其中1、2、4、5为灰度传感器，3为颜色传感器。它们都可以检测出黑白颜色的反射光强度。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巡线传感器工作时会发出光线，根据光的反射原理，黑色会吸收光源，反射光的值比较低，而白色反射光的值相对较高。当光线照射到黑线上时，传感器接收到的反射光数值就很小，当光线照射到白色区域时，传感器接收到的反射光数值就比较大。我们就可以通过编程控制万奇机器人不停检测反射光，不断修正位置让其沿着黑线一直运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.xml"/><Relationship Id="rId6" Type="http://schemas.openxmlformats.org/officeDocument/2006/relationships/image" Target="../media/image4.jpeg"/><Relationship Id="rId5" Type="http://schemas.openxmlformats.org/officeDocument/2006/relationships/tags" Target="../tags/tag1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.xml"/><Relationship Id="rId5" Type="http://schemas.openxmlformats.org/officeDocument/2006/relationships/image" Target="../media/image4.jpeg"/><Relationship Id="rId4" Type="http://schemas.openxmlformats.org/officeDocument/2006/relationships/tags" Target="../tags/tag1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.xml"/><Relationship Id="rId6" Type="http://schemas.openxmlformats.org/officeDocument/2006/relationships/image" Target="../media/image4.jpeg"/><Relationship Id="rId5" Type="http://schemas.openxmlformats.org/officeDocument/2006/relationships/tags" Target="../tags/tag1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19.xml"/><Relationship Id="rId2" Type="http://schemas.openxmlformats.org/officeDocument/2006/relationships/image" Target="../media/image4.jpeg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image" Target="../media/image4.jpeg"/><Relationship Id="rId3" Type="http://schemas.openxmlformats.org/officeDocument/2006/relationships/tags" Target="../tags/tag20.xml"/><Relationship Id="rId2" Type="http://schemas.openxmlformats.org/officeDocument/2006/relationships/image" Target="../media/image6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4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4.jpeg"/><Relationship Id="rId3" Type="http://schemas.openxmlformats.org/officeDocument/2006/relationships/tags" Target="../tags/tag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4.jpeg"/><Relationship Id="rId2" Type="http://schemas.openxmlformats.org/officeDocument/2006/relationships/tags" Target="../tags/tag5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.xml"/><Relationship Id="rId5" Type="http://schemas.openxmlformats.org/officeDocument/2006/relationships/image" Target="../media/image4.jpeg"/><Relationship Id="rId4" Type="http://schemas.openxmlformats.org/officeDocument/2006/relationships/tags" Target="../tags/tag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" name="玛塔创想创新的STEAM教育公司"/>
          <p:cNvSpPr txBox="1"/>
          <p:nvPr/>
        </p:nvSpPr>
        <p:spPr>
          <a:xfrm>
            <a:off x="8506579" y="1054418"/>
            <a:ext cx="2540000" cy="16770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7700">
                <a:solidFill>
                  <a:srgbClr val="ED722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altLang="zh-CN" sz="8000" b="1">
                <a:solidFill>
                  <a:schemeClr val="tx1">
                    <a:lumMod val="85000"/>
                    <a:lumOff val="1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400W" panose="020B0500000000000000" charset="-122"/>
              </a:rPr>
              <a:t>01</a:t>
            </a:r>
            <a:endParaRPr lang="en-US" altLang="zh-CN" sz="7200">
              <a:solidFill>
                <a:schemeClr val="tx1">
                  <a:lumMod val="85000"/>
                  <a:lumOff val="1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  <a:p>
            <a:pPr algn="r">
              <a:lnSpc>
                <a:spcPct val="80000"/>
              </a:lnSpc>
            </a:pPr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二路</a:t>
            </a:r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巡线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2070735"/>
            <a:ext cx="12201525" cy="4787265"/>
          </a:xfrm>
          <a:prstGeom prst="rect">
            <a:avLst/>
          </a:prstGeom>
          <a:solidFill>
            <a:srgbClr val="9CD5E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资源 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6490" y="3366135"/>
            <a:ext cx="2781300" cy="2192020"/>
          </a:xfrm>
          <a:prstGeom prst="rect">
            <a:avLst/>
          </a:prstGeom>
        </p:spPr>
      </p:pic>
      <p:pic>
        <p:nvPicPr>
          <p:cNvPr id="3" name="图片 2" descr="资源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351530"/>
            <a:ext cx="2781300" cy="2221230"/>
          </a:xfrm>
          <a:prstGeom prst="rect">
            <a:avLst/>
          </a:prstGeom>
        </p:spPr>
      </p:pic>
      <p:pic>
        <p:nvPicPr>
          <p:cNvPr id="4" name="图片 3" descr="资源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5" y="3366135"/>
            <a:ext cx="2781300" cy="2192020"/>
          </a:xfrm>
          <a:prstGeom prst="rect">
            <a:avLst/>
          </a:prstGeom>
        </p:spPr>
      </p:pic>
      <p:pic>
        <p:nvPicPr>
          <p:cNvPr id="5" name="图片 4" descr="资源 10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855" y="3366135"/>
            <a:ext cx="2781300" cy="2192020"/>
          </a:xfrm>
          <a:prstGeom prst="rect">
            <a:avLst/>
          </a:prstGeom>
        </p:spPr>
      </p:pic>
      <p:sp>
        <p:nvSpPr>
          <p:cNvPr id="9" name="此处为标题"/>
          <p:cNvSpPr txBox="1"/>
          <p:nvPr/>
        </p:nvSpPr>
        <p:spPr>
          <a:xfrm>
            <a:off x="3205480" y="1027749"/>
            <a:ext cx="5791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二路巡线万奇机器人的不同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状态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10" name="图片 9" descr="未标题-1_画板 1 副本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11" name="此处为标题"/>
          <p:cNvSpPr txBox="1"/>
          <p:nvPr>
            <p:custDataLst>
              <p:tags r:id="rId7"/>
            </p:custDataLst>
          </p:nvPr>
        </p:nvSpPr>
        <p:spPr>
          <a:xfrm>
            <a:off x="1861820" y="313691"/>
            <a:ext cx="175704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测量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资源 12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7055" y="2391410"/>
            <a:ext cx="5591175" cy="24295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1978025"/>
            <a:ext cx="3451860" cy="2133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55" y="4253865"/>
            <a:ext cx="3459480" cy="2148840"/>
          </a:xfrm>
          <a:prstGeom prst="rect">
            <a:avLst/>
          </a:prstGeom>
        </p:spPr>
      </p:pic>
      <p:sp>
        <p:nvSpPr>
          <p:cNvPr id="9" name="此处为标题"/>
          <p:cNvSpPr txBox="1"/>
          <p:nvPr/>
        </p:nvSpPr>
        <p:spPr>
          <a:xfrm>
            <a:off x="3200400" y="1164909"/>
            <a:ext cx="5791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不同状态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对应传感器反射光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6" name="图片 5" descr="未标题-1_画板 1 副本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>
            <p:custDataLst>
              <p:tags r:id="rId6"/>
            </p:custDataLst>
          </p:nvPr>
        </p:nvSpPr>
        <p:spPr>
          <a:xfrm>
            <a:off x="1861820" y="313691"/>
            <a:ext cx="175704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测量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576195" y="3134044"/>
            <a:ext cx="4213860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三、二路巡线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15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0" y="2043430"/>
            <a:ext cx="6814185" cy="913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3091180"/>
            <a:ext cx="7023100" cy="9131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4138930"/>
            <a:ext cx="5655310" cy="913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0" y="5186680"/>
            <a:ext cx="5231765" cy="913130"/>
          </a:xfrm>
          <a:prstGeom prst="rect">
            <a:avLst/>
          </a:prstGeom>
        </p:spPr>
      </p:pic>
      <p:sp>
        <p:nvSpPr>
          <p:cNvPr id="9" name="此处为标题"/>
          <p:cNvSpPr txBox="1"/>
          <p:nvPr/>
        </p:nvSpPr>
        <p:spPr>
          <a:xfrm>
            <a:off x="2070100" y="1118554"/>
            <a:ext cx="8636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不同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条件反射光数值与万奇机器人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状态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37880" y="2273935"/>
            <a:ext cx="1794510" cy="463550"/>
            <a:chOff x="13288" y="3581"/>
            <a:chExt cx="2826" cy="730"/>
          </a:xfrm>
        </p:grpSpPr>
        <p:sp>
          <p:nvSpPr>
            <p:cNvPr id="10" name="圆角矩形 9"/>
            <p:cNvSpPr/>
            <p:nvPr/>
          </p:nvSpPr>
          <p:spPr>
            <a:xfrm>
              <a:off x="13288" y="3581"/>
              <a:ext cx="2827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此处为标题"/>
            <p:cNvSpPr txBox="1"/>
            <p:nvPr/>
          </p:nvSpPr>
          <p:spPr>
            <a:xfrm>
              <a:off x="13421" y="3597"/>
              <a:ext cx="2560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完全在线上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522970" y="3192145"/>
            <a:ext cx="2018030" cy="464185"/>
            <a:chOff x="13288" y="3581"/>
            <a:chExt cx="3178" cy="731"/>
          </a:xfrm>
        </p:grpSpPr>
        <p:sp>
          <p:nvSpPr>
            <p:cNvPr id="15" name="圆角矩形 14"/>
            <p:cNvSpPr/>
            <p:nvPr/>
          </p:nvSpPr>
          <p:spPr>
            <a:xfrm>
              <a:off x="13288" y="3581"/>
              <a:ext cx="3178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此处为标题"/>
            <p:cNvSpPr txBox="1"/>
            <p:nvPr/>
          </p:nvSpPr>
          <p:spPr>
            <a:xfrm>
              <a:off x="13421" y="3597"/>
              <a:ext cx="2560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完全</a:t>
              </a:r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不在线上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12915" y="5443220"/>
            <a:ext cx="868680" cy="464185"/>
            <a:chOff x="13288" y="3581"/>
            <a:chExt cx="1368" cy="731"/>
          </a:xfrm>
        </p:grpSpPr>
        <p:sp>
          <p:nvSpPr>
            <p:cNvPr id="19" name="圆角矩形 18"/>
            <p:cNvSpPr/>
            <p:nvPr/>
          </p:nvSpPr>
          <p:spPr>
            <a:xfrm>
              <a:off x="13288" y="3581"/>
              <a:ext cx="1368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此处为标题"/>
            <p:cNvSpPr txBox="1"/>
            <p:nvPr/>
          </p:nvSpPr>
          <p:spPr>
            <a:xfrm>
              <a:off x="13421" y="3597"/>
              <a:ext cx="1124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偏</a:t>
              </a:r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左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112000" y="4358640"/>
            <a:ext cx="868680" cy="464185"/>
            <a:chOff x="13288" y="3581"/>
            <a:chExt cx="1368" cy="731"/>
          </a:xfrm>
        </p:grpSpPr>
        <p:sp>
          <p:nvSpPr>
            <p:cNvPr id="22" name="圆角矩形 21"/>
            <p:cNvSpPr/>
            <p:nvPr/>
          </p:nvSpPr>
          <p:spPr>
            <a:xfrm>
              <a:off x="13288" y="3581"/>
              <a:ext cx="1368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此处为标题"/>
            <p:cNvSpPr txBox="1"/>
            <p:nvPr/>
          </p:nvSpPr>
          <p:spPr>
            <a:xfrm>
              <a:off x="13421" y="3597"/>
              <a:ext cx="1124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偏右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12" name="图片 11" descr="未标题-1_画板 1 副本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17" name="此处为标题"/>
          <p:cNvSpPr txBox="1"/>
          <p:nvPr>
            <p:custDataLst>
              <p:tags r:id="rId7"/>
            </p:custDataLst>
          </p:nvPr>
        </p:nvSpPr>
        <p:spPr>
          <a:xfrm>
            <a:off x="194754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三、二路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_画板 1 副本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2" name="此处为标题"/>
          <p:cNvSpPr txBox="1"/>
          <p:nvPr>
            <p:custDataLst>
              <p:tags r:id="rId3"/>
            </p:custDataLst>
          </p:nvPr>
        </p:nvSpPr>
        <p:spPr>
          <a:xfrm>
            <a:off x="194754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三、二路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11" name="此处为标题"/>
          <p:cNvSpPr txBox="1"/>
          <p:nvPr/>
        </p:nvSpPr>
        <p:spPr>
          <a:xfrm>
            <a:off x="5156200" y="193359"/>
            <a:ext cx="1727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分析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82040" y="1026160"/>
            <a:ext cx="4673600" cy="2519680"/>
            <a:chOff x="1240" y="1562"/>
            <a:chExt cx="7360" cy="3968"/>
          </a:xfrm>
        </p:grpSpPr>
        <p:sp>
          <p:nvSpPr>
            <p:cNvPr id="26" name="圆角矩形 25"/>
            <p:cNvSpPr/>
            <p:nvPr/>
          </p:nvSpPr>
          <p:spPr>
            <a:xfrm>
              <a:off x="1240" y="1562"/>
              <a:ext cx="7360" cy="3968"/>
            </a:xfrm>
            <a:prstGeom prst="roundRect">
              <a:avLst/>
            </a:prstGeom>
            <a:solidFill>
              <a:srgbClr val="9CD5E6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559" y="1800"/>
              <a:ext cx="6722" cy="3491"/>
              <a:chOff x="1559" y="1800"/>
              <a:chExt cx="6722" cy="349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" y="3219"/>
                <a:ext cx="6722" cy="2073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1720" y="1800"/>
                <a:ext cx="640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号和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号传感器反射光数值都小于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40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时，万奇机器人完全在黑线上，此时运动状态为前进。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 </a:t>
                </a:r>
                <a:endParaRPr lang="zh-CN" altLang="en-US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405245" y="1026160"/>
            <a:ext cx="4673600" cy="2519680"/>
            <a:chOff x="10967" y="1472"/>
            <a:chExt cx="7360" cy="3968"/>
          </a:xfrm>
        </p:grpSpPr>
        <p:sp>
          <p:nvSpPr>
            <p:cNvPr id="27" name="圆角矩形 26"/>
            <p:cNvSpPr/>
            <p:nvPr/>
          </p:nvSpPr>
          <p:spPr>
            <a:xfrm>
              <a:off x="10967" y="1472"/>
              <a:ext cx="7360" cy="3968"/>
            </a:xfrm>
            <a:prstGeom prst="roundRect">
              <a:avLst/>
            </a:prstGeom>
            <a:solidFill>
              <a:srgbClr val="9CD5E6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363" y="1739"/>
              <a:ext cx="6568" cy="3434"/>
              <a:chOff x="11475" y="1487"/>
              <a:chExt cx="6568" cy="343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75" y="2939"/>
                <a:ext cx="6568" cy="1983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11559" y="1487"/>
                <a:ext cx="6288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号和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号传感器反射光数值都大于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80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时，万奇机器人完全不在黑线上，此时运动状态为后退。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 </a:t>
                </a:r>
                <a:endParaRPr lang="zh-CN" altLang="en-US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1082040" y="3851275"/>
            <a:ext cx="4673600" cy="2519680"/>
            <a:chOff x="1080" y="5921"/>
            <a:chExt cx="7360" cy="3968"/>
          </a:xfrm>
        </p:grpSpPr>
        <p:sp>
          <p:nvSpPr>
            <p:cNvPr id="28" name="圆角矩形 27"/>
            <p:cNvSpPr/>
            <p:nvPr/>
          </p:nvSpPr>
          <p:spPr>
            <a:xfrm>
              <a:off x="1080" y="5921"/>
              <a:ext cx="7360" cy="3968"/>
            </a:xfrm>
            <a:prstGeom prst="roundRect">
              <a:avLst/>
            </a:prstGeom>
            <a:solidFill>
              <a:srgbClr val="9CD5E6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560" y="5968"/>
              <a:ext cx="6400" cy="3874"/>
              <a:chOff x="1334" y="5921"/>
              <a:chExt cx="6400" cy="387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" y="7373"/>
                <a:ext cx="5949" cy="2423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1334" y="5921"/>
                <a:ext cx="640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号传感器反射光数值大于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号时，万奇机器人偏左，需要往右转修正回黑线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上，此时运动状态为右转。</a:t>
                </a:r>
                <a:endParaRPr lang="zh-CN" altLang="en-US"/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6405245" y="3851275"/>
            <a:ext cx="4673600" cy="2519680"/>
            <a:chOff x="11079" y="5921"/>
            <a:chExt cx="7360" cy="3968"/>
          </a:xfrm>
        </p:grpSpPr>
        <p:sp>
          <p:nvSpPr>
            <p:cNvPr id="29" name="圆角矩形 28"/>
            <p:cNvSpPr/>
            <p:nvPr/>
          </p:nvSpPr>
          <p:spPr>
            <a:xfrm>
              <a:off x="11079" y="5921"/>
              <a:ext cx="7360" cy="3968"/>
            </a:xfrm>
            <a:prstGeom prst="roundRect">
              <a:avLst/>
            </a:prstGeom>
            <a:solidFill>
              <a:srgbClr val="9CD5E6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1559" y="5983"/>
              <a:ext cx="6400" cy="3844"/>
              <a:chOff x="11447" y="5794"/>
              <a:chExt cx="6400" cy="384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75" y="7246"/>
                <a:ext cx="5993" cy="2393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11447" y="5794"/>
                <a:ext cx="640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号传感器反射光数值大于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号时，万奇机器人偏右，需要往左转修正回黑线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上，此时运动状态为左转。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 </a:t>
                </a:r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6655" y="787400"/>
            <a:ext cx="4583430" cy="6029960"/>
          </a:xfrm>
          <a:prstGeom prst="rect">
            <a:avLst/>
          </a:prstGeom>
        </p:spPr>
      </p:pic>
      <p:sp>
        <p:nvSpPr>
          <p:cNvPr id="11" name="此处为标题"/>
          <p:cNvSpPr txBox="1"/>
          <p:nvPr/>
        </p:nvSpPr>
        <p:spPr>
          <a:xfrm>
            <a:off x="1920240" y="1370014"/>
            <a:ext cx="2540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9" name="图片 8" descr="资源 12@1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5" y="3004820"/>
            <a:ext cx="4601845" cy="1595120"/>
          </a:xfrm>
          <a:prstGeom prst="rect">
            <a:avLst/>
          </a:prstGeom>
        </p:spPr>
      </p:pic>
      <p:pic>
        <p:nvPicPr>
          <p:cNvPr id="4" name="图片 3" descr="未标题-1_画板 1 副本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2" name="此处为标题"/>
          <p:cNvSpPr txBox="1"/>
          <p:nvPr>
            <p:custDataLst>
              <p:tags r:id="rId5"/>
            </p:custDataLst>
          </p:nvPr>
        </p:nvSpPr>
        <p:spPr>
          <a:xfrm>
            <a:off x="194754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三、二路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783205" y="3134044"/>
            <a:ext cx="406463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四、课堂总结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5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13305" y="1258570"/>
            <a:ext cx="7821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/>
              <a:t> </a:t>
            </a:r>
            <a:r>
              <a:rPr lang="zh-CN" altLang="en-US" sz="2000">
                <a:latin typeface="江城圆体 400W" panose="020B0500000000000000" charset="-122"/>
                <a:ea typeface="江城圆体 400W" panose="020B0500000000000000" charset="-122"/>
              </a:rPr>
              <a:t>在刚才的万奇机器人编程活动中你遇到了哪些问题？是怎么解决的？</a:t>
            </a:r>
            <a:endParaRPr lang="zh-CN" altLang="en-US" sz="2000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6" name="PA_文本框 6"/>
          <p:cNvSpPr txBox="1"/>
          <p:nvPr>
            <p:custDataLst>
              <p:tags r:id="rId1"/>
            </p:custDataLst>
          </p:nvPr>
        </p:nvSpPr>
        <p:spPr>
          <a:xfrm>
            <a:off x="4143375" y="2836545"/>
            <a:ext cx="3903980" cy="33877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-120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__________</a:t>
            </a:r>
            <a:endParaRPr kumimoji="0" lang="zh-CN" altLang="en-US" sz="1800" b="0" i="0" u="none" strike="noStrike" kern="1200" cap="none" spc="-12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资源 3@1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45" y="2537460"/>
            <a:ext cx="3064510" cy="3076575"/>
          </a:xfrm>
          <a:prstGeom prst="rect">
            <a:avLst/>
          </a:prstGeom>
        </p:spPr>
      </p:pic>
      <p:pic>
        <p:nvPicPr>
          <p:cNvPr id="2" name="图片 1" descr="未标题-1_画板 1 副本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177482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四、课堂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5"/>
            </p:custDataLst>
          </p:nvPr>
        </p:nvSpPr>
        <p:spPr>
          <a:xfrm>
            <a:off x="1289685" y="2748280"/>
            <a:ext cx="2176780" cy="7772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</a:rPr>
              <a:t>巡线</a:t>
            </a:r>
            <a:r>
              <a:rPr lang="zh-CN" altLang="en-US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</a:rPr>
              <a:t>不成功</a:t>
            </a:r>
            <a:endParaRPr lang="zh-CN" altLang="en-US">
              <a:solidFill>
                <a:schemeClr val="bg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6"/>
            </p:custDataLst>
          </p:nvPr>
        </p:nvSpPr>
        <p:spPr>
          <a:xfrm>
            <a:off x="1816100" y="5206365"/>
            <a:ext cx="2131060" cy="749300"/>
          </a:xfrm>
          <a:prstGeom prst="roundRect">
            <a:avLst/>
          </a:prstGeom>
          <a:solidFill>
            <a:srgbClr val="58B6E5"/>
          </a:solidFill>
          <a:ln>
            <a:solidFill>
              <a:srgbClr val="58B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机器人抖动</a:t>
            </a:r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厉害</a:t>
            </a:r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7"/>
            </p:custDataLst>
          </p:nvPr>
        </p:nvSpPr>
        <p:spPr>
          <a:xfrm>
            <a:off x="8463280" y="3356610"/>
            <a:ext cx="2133600" cy="732790"/>
          </a:xfrm>
          <a:prstGeom prst="roundRect">
            <a:avLst/>
          </a:prstGeom>
          <a:solidFill>
            <a:srgbClr val="56CA95"/>
          </a:solidFill>
          <a:ln>
            <a:solidFill>
              <a:srgbClr val="56C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反射光测试</a:t>
            </a:r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不准</a:t>
            </a:r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0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1358900" y="4528820"/>
            <a:ext cx="913384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1.</a:t>
            </a:r>
            <a:r>
              <a:rPr lang="zh-CN" altLang="en-US" sz="200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万奇机器人能够沿着黑色的线自动运行的基本原理是什么？</a:t>
            </a:r>
            <a:endParaRPr lang="zh-CN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2</a:t>
            </a:r>
            <a:r>
              <a:rPr 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.二路巡线使用的是哪两个巡线传感器</a:t>
            </a:r>
            <a:r>
              <a:rPr lang="zh-CN" altLang="en-US" sz="200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？</a:t>
            </a:r>
            <a:endParaRPr lang="zh-CN" altLang="en-US" sz="200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3.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二路巡线时，万奇机器人的四种状态是什么？</a:t>
            </a: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1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号和</a:t>
            </a: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5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号传感器的反射光值分别是什么样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的？</a:t>
            </a:r>
            <a:endParaRPr lang="zh-CN" altLang="en-US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  <p:pic>
        <p:nvPicPr>
          <p:cNvPr id="2" name="图片 1" descr="未标题-1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177482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四、课堂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9" name="图片 8" descr="资源 12@10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58185" y="2053590"/>
            <a:ext cx="5674995" cy="19672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5890895" y="2256790"/>
            <a:ext cx="5657215" cy="1643380"/>
          </a:xfrm>
        </p:spPr>
        <p:txBody>
          <a:bodyPr>
            <a:noAutofit/>
          </a:bodyPr>
          <a:p>
            <a:pPr marL="0" indent="0" algn="l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课程简介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         </a:t>
            </a:r>
            <a:r>
              <a:rPr 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学习测试巡线传感器的反射光的值以及万奇机器人巡线的</a:t>
            </a:r>
            <a:r>
              <a:rPr 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原理，编写二路巡线的程序，通过调试完成二路巡线。</a:t>
            </a:r>
            <a:endParaRPr lang="zh-CN" sz="1800">
              <a:solidFill>
                <a:schemeClr val="tx1">
                  <a:lumMod val="65000"/>
                  <a:lumOff val="3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46480" y="1464945"/>
            <a:ext cx="3011170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055370" y="2381885"/>
            <a:ext cx="3001645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055370" y="3298825"/>
            <a:ext cx="3001010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55370" y="4215765"/>
            <a:ext cx="3001010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此处为标题"/>
          <p:cNvSpPr txBox="1"/>
          <p:nvPr/>
        </p:nvSpPr>
        <p:spPr>
          <a:xfrm>
            <a:off x="1953895" y="961391"/>
            <a:ext cx="10185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400W" panose="020B0500000000000000" charset="-122"/>
                <a:sym typeface="+mn-ea"/>
              </a:rPr>
              <a:t>课堂流程</a:t>
            </a:r>
            <a:endParaRPr lang="zh-CN" altLang="en-US" sz="18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5" name="此处为标题"/>
          <p:cNvSpPr txBox="1"/>
          <p:nvPr/>
        </p:nvSpPr>
        <p:spPr>
          <a:xfrm>
            <a:off x="1514475" y="1625919"/>
            <a:ext cx="17780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一、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课堂导入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2" name="此处为标题"/>
          <p:cNvSpPr txBox="1"/>
          <p:nvPr/>
        </p:nvSpPr>
        <p:spPr>
          <a:xfrm>
            <a:off x="1514475" y="2565084"/>
            <a:ext cx="20828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二、反射光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测量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3" name="此处为标题"/>
          <p:cNvSpPr txBox="1"/>
          <p:nvPr/>
        </p:nvSpPr>
        <p:spPr>
          <a:xfrm>
            <a:off x="1514475" y="3501074"/>
            <a:ext cx="17780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三、二路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4" name="此处为标题"/>
          <p:cNvSpPr txBox="1"/>
          <p:nvPr/>
        </p:nvSpPr>
        <p:spPr>
          <a:xfrm>
            <a:off x="1514475" y="4391979"/>
            <a:ext cx="17780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四、课堂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总结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783205" y="3134044"/>
            <a:ext cx="406463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一、课堂导入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5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2" name="此处为标题"/>
          <p:cNvSpPr txBox="1"/>
          <p:nvPr/>
        </p:nvSpPr>
        <p:spPr>
          <a:xfrm>
            <a:off x="1993900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6" name="巡线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4595" y="991870"/>
            <a:ext cx="9783445" cy="5502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此处为标题"/>
          <p:cNvSpPr txBox="1"/>
          <p:nvPr/>
        </p:nvSpPr>
        <p:spPr>
          <a:xfrm>
            <a:off x="4826000" y="1074104"/>
            <a:ext cx="2540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巡线基本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原理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12@10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3269615"/>
            <a:ext cx="4601845" cy="1595120"/>
          </a:xfrm>
          <a:prstGeom prst="rect">
            <a:avLst/>
          </a:prstGeom>
        </p:spPr>
      </p:pic>
      <p:pic>
        <p:nvPicPr>
          <p:cNvPr id="3" name="图片 2" descr="资源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290" y="2374900"/>
            <a:ext cx="5347335" cy="3384550"/>
          </a:xfrm>
          <a:prstGeom prst="rect">
            <a:avLst/>
          </a:prstGeom>
        </p:spPr>
      </p:pic>
      <p:pic>
        <p:nvPicPr>
          <p:cNvPr id="4" name="图片 3" descr="未标题-1_画板 1 副本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5" name="此处为标题"/>
          <p:cNvSpPr txBox="1"/>
          <p:nvPr>
            <p:custDataLst>
              <p:tags r:id="rId5"/>
            </p:custDataLst>
          </p:nvPr>
        </p:nvSpPr>
        <p:spPr>
          <a:xfrm>
            <a:off x="1993900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5298" t="6372" r="52185" b="74513"/>
          <a:stretch>
            <a:fillRect/>
          </a:stretch>
        </p:blipFill>
        <p:spPr>
          <a:xfrm>
            <a:off x="0" y="3543300"/>
            <a:ext cx="6202045" cy="2086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1"/>
          <a:srcRect l="6189" t="42717" r="49509" b="38780"/>
          <a:stretch>
            <a:fillRect/>
          </a:stretch>
        </p:blipFill>
        <p:spPr>
          <a:xfrm>
            <a:off x="5969635" y="2477135"/>
            <a:ext cx="6087745" cy="1903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此处为标题"/>
          <p:cNvSpPr txBox="1"/>
          <p:nvPr/>
        </p:nvSpPr>
        <p:spPr>
          <a:xfrm>
            <a:off x="4826000" y="1074104"/>
            <a:ext cx="2946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光的反射与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吸收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未标题-1_画板 1 副本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>
            <p:custDataLst>
              <p:tags r:id="rId4"/>
            </p:custDataLst>
          </p:nvPr>
        </p:nvSpPr>
        <p:spPr>
          <a:xfrm>
            <a:off x="1993900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576195" y="3134044"/>
            <a:ext cx="472249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二、反射光测量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20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此处为标题"/>
          <p:cNvSpPr txBox="1"/>
          <p:nvPr/>
        </p:nvSpPr>
        <p:spPr>
          <a:xfrm>
            <a:off x="3810000" y="995999"/>
            <a:ext cx="4572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编写程序测试反射光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9855" y="1798955"/>
            <a:ext cx="3790315" cy="2110740"/>
          </a:xfrm>
          <a:prstGeom prst="rect">
            <a:avLst/>
          </a:prstGeom>
        </p:spPr>
      </p:pic>
      <p:pic>
        <p:nvPicPr>
          <p:cNvPr id="3" name="图片 2" descr="资源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0" y="4189730"/>
            <a:ext cx="3790315" cy="2110740"/>
          </a:xfrm>
          <a:prstGeom prst="rect">
            <a:avLst/>
          </a:prstGeom>
        </p:spPr>
      </p:pic>
      <p:pic>
        <p:nvPicPr>
          <p:cNvPr id="4" name="图片 3" descr="e30d5ec195f02171fcecf255a5a7ba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955" y="2636520"/>
            <a:ext cx="4269105" cy="2696210"/>
          </a:xfrm>
          <a:prstGeom prst="rect">
            <a:avLst/>
          </a:prstGeom>
        </p:spPr>
      </p:pic>
      <p:pic>
        <p:nvPicPr>
          <p:cNvPr id="6" name="图片 5" descr="未标题-1_画板 1 副本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9" name="此处为标题"/>
          <p:cNvSpPr txBox="1"/>
          <p:nvPr>
            <p:custDataLst>
              <p:tags r:id="rId6"/>
            </p:custDataLst>
          </p:nvPr>
        </p:nvSpPr>
        <p:spPr>
          <a:xfrm>
            <a:off x="1861820" y="313691"/>
            <a:ext cx="175704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测量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36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8725" y="0"/>
            <a:ext cx="4929505" cy="663448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533650" y="2193290"/>
            <a:ext cx="3342640" cy="1364615"/>
            <a:chOff x="6875" y="2646"/>
            <a:chExt cx="5264" cy="2149"/>
          </a:xfrm>
        </p:grpSpPr>
        <p:sp>
          <p:nvSpPr>
            <p:cNvPr id="10" name="圆角矩形 9"/>
            <p:cNvSpPr/>
            <p:nvPr>
              <p:custDataLst>
                <p:tags r:id="rId2"/>
              </p:custDataLst>
            </p:nvPr>
          </p:nvSpPr>
          <p:spPr>
            <a:xfrm>
              <a:off x="6875" y="2646"/>
              <a:ext cx="5264" cy="2149"/>
            </a:xfrm>
            <a:prstGeom prst="roundRect">
              <a:avLst/>
            </a:prstGeom>
            <a:solidFill>
              <a:srgbClr val="9CD5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7356" y="3074"/>
              <a:ext cx="4371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tx2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rPr>
                <a:t>当巡较宽的线时，可以用 1 和 5 两个巡线传感器来实现。</a:t>
              </a:r>
              <a:endParaRPr lang="zh-CN" altLang="en-US">
                <a:solidFill>
                  <a:schemeClr val="tx2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endParaRPr>
            </a:p>
          </p:txBody>
        </p:sp>
      </p:grpSp>
      <p:pic>
        <p:nvPicPr>
          <p:cNvPr id="13" name="图片 12" descr="资源 29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7405" y="3387090"/>
            <a:ext cx="2269490" cy="214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36*3965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PA" val="v5.2.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197618_1*i*1"/>
  <p:tag name="KSO_WM_TEMPLATE_CATEGORY" val="mixed"/>
  <p:tag name="KSO_WM_TEMPLATE_INDEX" val="20197618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COMMONDATA" val="eyJoZGlkIjoiZjU3ODc2YmNiOGJmMGUwYWQ2ZjQyZWVjNmI3NmY1YTMifQ=="/>
  <p:tag name="KSO_WPP_MARK_KEY" val="b664cadd-826f-4781-badc-20870b92bae3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WPS 演示</Application>
  <PresentationFormat>宽屏</PresentationFormat>
  <Paragraphs>94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江城圆体 600W</vt:lpstr>
      <vt:lpstr>江城圆体 400W</vt:lpstr>
      <vt:lpstr>等线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吴正经</cp:lastModifiedBy>
  <cp:revision>170</cp:revision>
  <dcterms:created xsi:type="dcterms:W3CDTF">2022-06-17T01:56:00Z</dcterms:created>
  <dcterms:modified xsi:type="dcterms:W3CDTF">2023-01-20T08:34:04Z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C5B19499553544098B442D438A838BDA</vt:lpwstr>
  </property>
  <property fmtid="{D5CDD505-2E9C-101B-9397-08002B2CF9AE}" pid="3" name="KSOProductBuildVer">
    <vt:lpwstr>2052-11.1.0.13703</vt:lpwstr>
  </property>
</Properties>
</file>