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9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64" r:id="rId3"/>
    <p:sldId id="365" r:id="rId4"/>
    <p:sldId id="366" r:id="rId5"/>
    <p:sldId id="277" r:id="rId6"/>
    <p:sldId id="343" r:id="rId8"/>
    <p:sldId id="342" r:id="rId9"/>
    <p:sldId id="368" r:id="rId10"/>
    <p:sldId id="279" r:id="rId11"/>
    <p:sldId id="278" r:id="rId12"/>
    <p:sldId id="281" r:id="rId13"/>
    <p:sldId id="313" r:id="rId14"/>
    <p:sldId id="300" r:id="rId15"/>
    <p:sldId id="370" r:id="rId16"/>
    <p:sldId id="315" r:id="rId17"/>
    <p:sldId id="359" r:id="rId18"/>
    <p:sldId id="371" r:id="rId19"/>
    <p:sldId id="304" r:id="rId20"/>
    <p:sldId id="347" r:id="rId21"/>
    <p:sldId id="36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56CA95"/>
    <a:srgbClr val="58B6E5"/>
    <a:srgbClr val="9CD5E6"/>
    <a:srgbClr val="6096E6"/>
    <a:srgbClr val="F3E7D8"/>
    <a:srgbClr val="F5F7F9"/>
    <a:srgbClr val="F9DA12"/>
    <a:srgbClr val="FDDE10"/>
    <a:srgbClr val="FFE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编程平台界面可以分为四大区域，包含顶部的菜单栏、左侧的代码区、中间的编程区以及右下角的控制按钮。</a:t>
            </a:r>
            <a:endParaRPr lang="zh-CN" altLang="en-US"/>
          </a:p>
          <a:p>
            <a:r>
              <a:rPr lang="zh-CN" altLang="en-US">
                <a:sym typeface="+mn-ea"/>
              </a:rPr>
              <a:t>菜单栏可以切换编程平台的语言，打开、保存程序文件，还可以对万奇机器人进行更新及校准等功能；</a:t>
            </a:r>
            <a:endParaRPr lang="zh-CN" altLang="en-US"/>
          </a:p>
          <a:p>
            <a:r>
              <a:rPr lang="zh-CN" altLang="en-US">
                <a:sym typeface="+mn-ea"/>
              </a:rPr>
              <a:t>代码区有事件、运动、灯光、声音等非常多类型的积木块，我们在编程中需要学习如何去组合这些积木块，来控制万奇机器人执行对应的动作；</a:t>
            </a:r>
            <a:endParaRPr lang="zh-CN" altLang="en-US"/>
          </a:p>
          <a:p>
            <a:r>
              <a:rPr lang="zh-CN" altLang="en-US">
                <a:sym typeface="+mn-ea"/>
              </a:rPr>
              <a:t>编程区就是我们进行编程活动的主要区域，从代码区拖动所需的积木块，在编程区进行有效的程序编写；</a:t>
            </a:r>
            <a:endParaRPr lang="zh-CN" altLang="en-US"/>
          </a:p>
          <a:p>
            <a:r>
              <a:rPr lang="zh-CN" altLang="en-US">
                <a:sym typeface="+mn-ea"/>
              </a:rPr>
              <a:t>最后就是控制按钮，在我们程序编写完成后，就可以通过控制按钮来控制万奇机器人运行、停止以及程序下载，同学们可以自己打开编程平台并操作体验。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使用</a:t>
            </a:r>
            <a:r>
              <a:rPr lang="en-US" altLang="zh-CN"/>
              <a:t>USB</a:t>
            </a:r>
            <a:r>
              <a:rPr lang="zh-CN" altLang="en-US"/>
              <a:t>数据线连接万奇机器人和</a:t>
            </a:r>
            <a:r>
              <a:rPr lang="zh-CN" altLang="en-US"/>
              <a:t>电脑。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尾部指示灯持续闪烁表示未连接，常量表示已连接。</a:t>
            </a:r>
            <a:r>
              <a:rPr lang="zh-CN" altLang="en-US"/>
              <a:t>注意连接蓝牙之前要打开</a:t>
            </a:r>
            <a:r>
              <a:rPr lang="en-US" altLang="zh-CN"/>
              <a:t>Scratch  Link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运动积木可控制机器人做出对应前进、后退、左转、右转运动，可更改对应参数改变方向、距离和角度，也是最常用的积木之一；效果积木可以控制机器人舞蹈、做表情、做动作；灯光和音乐积木可以通过编程让机器人呈现出丰富多彩的效果……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答案：</a:t>
            </a:r>
            <a:r>
              <a:rPr lang="en-US" altLang="zh-CN"/>
              <a:t>1.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tags" Target="../tags/tag6.xml"/><Relationship Id="rId2" Type="http://schemas.openxmlformats.org/officeDocument/2006/relationships/image" Target="../media/image26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1.pn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tags" Target="../tags/tag9.xml"/><Relationship Id="rId5" Type="http://schemas.openxmlformats.org/officeDocument/2006/relationships/image" Target="../media/image33.png"/><Relationship Id="rId4" Type="http://schemas.openxmlformats.org/officeDocument/2006/relationships/tags" Target="../tags/tag8.xml"/><Relationship Id="rId3" Type="http://schemas.openxmlformats.org/officeDocument/2006/relationships/image" Target="../media/image32.png"/><Relationship Id="rId2" Type="http://schemas.openxmlformats.org/officeDocument/2006/relationships/tags" Target="../tags/tag7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未标题-1_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" name="玛塔创想创新的STEAM教育公司"/>
          <p:cNvSpPr txBox="1"/>
          <p:nvPr/>
        </p:nvSpPr>
        <p:spPr>
          <a:xfrm>
            <a:off x="7896979" y="1054418"/>
            <a:ext cx="3149600" cy="16770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7700">
                <a:solidFill>
                  <a:srgbClr val="ED72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altLang="zh-CN" sz="8000" b="1">
                <a:solidFill>
                  <a:schemeClr val="tx1">
                    <a:lumMod val="85000"/>
                    <a:lumOff val="1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400W" panose="020B0500000000000000" charset="-122"/>
              </a:rPr>
              <a:t>02</a:t>
            </a:r>
            <a:endParaRPr lang="en-US" altLang="zh-CN" sz="7200">
              <a:solidFill>
                <a:schemeClr val="tx1">
                  <a:lumMod val="85000"/>
                  <a:lumOff val="1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algn="r">
              <a:lnSpc>
                <a:spcPct val="80000"/>
              </a:lnSpc>
            </a:pP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万奇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动起来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此处为标题"/>
          <p:cNvSpPr txBox="1"/>
          <p:nvPr/>
        </p:nvSpPr>
        <p:spPr>
          <a:xfrm>
            <a:off x="4034790" y="787084"/>
            <a:ext cx="412242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万奇初体验—蓝牙连接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pic>
        <p:nvPicPr>
          <p:cNvPr id="5" name="图片 4" descr="资源 21@1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5905" y="1657350"/>
            <a:ext cx="7169150" cy="20999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4345940"/>
            <a:ext cx="3106420" cy="1645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910" y="4345940"/>
            <a:ext cx="2548890" cy="17894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0" y="4345940"/>
            <a:ext cx="2618740" cy="1848485"/>
          </a:xfrm>
          <a:prstGeom prst="rect">
            <a:avLst/>
          </a:prstGeom>
        </p:spPr>
      </p:pic>
      <p:pic>
        <p:nvPicPr>
          <p:cNvPr id="13" name="图片 12" descr="templates\docerresourceshop\icons\\303b32303039333135343bbcfdcdb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930" y="4952365"/>
            <a:ext cx="473710" cy="473710"/>
          </a:xfrm>
          <a:prstGeom prst="rect">
            <a:avLst/>
          </a:prstGeom>
        </p:spPr>
      </p:pic>
      <p:pic>
        <p:nvPicPr>
          <p:cNvPr id="15" name="图片 14" descr="templates\docerresourceshop\icons\\303b32303039333135343bbcfdcdb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070" y="4952365"/>
            <a:ext cx="473710" cy="4737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5055" y="1381125"/>
            <a:ext cx="1440180" cy="464820"/>
          </a:xfrm>
          <a:prstGeom prst="rect">
            <a:avLst/>
          </a:prstGeom>
        </p:spPr>
      </p:pic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2" name="此处为标题"/>
          <p:cNvSpPr txBox="1"/>
          <p:nvPr/>
        </p:nvSpPr>
        <p:spPr>
          <a:xfrm>
            <a:off x="17748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二、图形化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编程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1" name="此处为标题"/>
          <p:cNvSpPr txBox="1"/>
          <p:nvPr/>
        </p:nvSpPr>
        <p:spPr>
          <a:xfrm>
            <a:off x="5334000" y="688659"/>
            <a:ext cx="17272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认识积木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7251065" y="1504315"/>
            <a:ext cx="18218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3.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运动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积木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lt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1694046" y="1504538"/>
            <a:ext cx="532651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1.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当按键（）被按下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事件积木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lt"/>
            </a:endParaRPr>
          </a:p>
        </p:txBody>
      </p:sp>
      <p:sp>
        <p:nvSpPr>
          <p:cNvPr id="19" name="Text Box 9"/>
          <p:cNvSpPr txBox="1"/>
          <p:nvPr/>
        </p:nvSpPr>
        <p:spPr>
          <a:xfrm>
            <a:off x="1694180" y="3811270"/>
            <a:ext cx="39954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+mn-ea"/>
                <a:sym typeface="+mn-lt"/>
              </a:rPr>
              <a:t>当按键被按下是作为脚本开始的指令，按下机器人上面的对应按键运行编写的程序。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+mn-ea"/>
              <a:sym typeface="+mn-lt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7227260" y="5275323"/>
            <a:ext cx="3516368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+mn-ea"/>
                <a:sym typeface="+mn-lt"/>
              </a:rPr>
              <a:t>可控制机器人做出对应前进、后退、左转、右转运动，可更改对应参数改变方向、距离和角度。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+mn-ea"/>
              <a:sym typeface="+mn-lt"/>
            </a:endParaRPr>
          </a:p>
        </p:txBody>
      </p:sp>
      <p:sp>
        <p:nvSpPr>
          <p:cNvPr id="26" name="Text Box 9"/>
          <p:cNvSpPr txBox="1"/>
          <p:nvPr/>
        </p:nvSpPr>
        <p:spPr>
          <a:xfrm>
            <a:off x="1700530" y="4472940"/>
            <a:ext cx="15468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2.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等待积木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80" y="1986280"/>
            <a:ext cx="3037205" cy="17418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1065" y="3756660"/>
            <a:ext cx="3031490" cy="13690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705" y="4892040"/>
            <a:ext cx="1447800" cy="708660"/>
          </a:xfrm>
          <a:prstGeom prst="rect">
            <a:avLst/>
          </a:prstGeom>
        </p:spPr>
      </p:pic>
      <p:sp>
        <p:nvSpPr>
          <p:cNvPr id="33" name="Text Box 9"/>
          <p:cNvSpPr txBox="1"/>
          <p:nvPr/>
        </p:nvSpPr>
        <p:spPr>
          <a:xfrm>
            <a:off x="1795780" y="5621020"/>
            <a:ext cx="38715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+mn-ea"/>
                <a:sym typeface="+mn-lt"/>
              </a:rPr>
              <a:t>顺序执行中，等待的含义是上一段指令和下一段指令的间隔时间。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065" y="2176780"/>
            <a:ext cx="3338195" cy="1306195"/>
          </a:xfrm>
          <a:prstGeom prst="rect">
            <a:avLst/>
          </a:prstGeom>
        </p:spPr>
      </p:pic>
      <p:sp>
        <p:nvSpPr>
          <p:cNvPr id="3" name="同心圆 2"/>
          <p:cNvSpPr/>
          <p:nvPr/>
        </p:nvSpPr>
        <p:spPr>
          <a:xfrm>
            <a:off x="9072880" y="2262505"/>
            <a:ext cx="669290" cy="482600"/>
          </a:xfrm>
          <a:prstGeom prst="donut">
            <a:avLst>
              <a:gd name="adj" fmla="val 112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8028940" y="2262505"/>
            <a:ext cx="669290" cy="482600"/>
          </a:xfrm>
          <a:prstGeom prst="donut">
            <a:avLst>
              <a:gd name="adj" fmla="val 112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8936355" y="3861435"/>
            <a:ext cx="669290" cy="482600"/>
          </a:xfrm>
          <a:prstGeom prst="donut">
            <a:avLst>
              <a:gd name="adj" fmla="val 112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7962265" y="3862070"/>
            <a:ext cx="669290" cy="482600"/>
          </a:xfrm>
          <a:prstGeom prst="donut">
            <a:avLst>
              <a:gd name="adj" fmla="val 112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此处为标题"/>
          <p:cNvSpPr txBox="1"/>
          <p:nvPr/>
        </p:nvSpPr>
        <p:spPr>
          <a:xfrm>
            <a:off x="17748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二、图形化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编程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6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2" name="此处为标题"/>
          <p:cNvSpPr txBox="1"/>
          <p:nvPr/>
        </p:nvSpPr>
        <p:spPr>
          <a:xfrm>
            <a:off x="4726305" y="688659"/>
            <a:ext cx="29464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程序运行与下载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85" y="1844675"/>
            <a:ext cx="8141335" cy="4185285"/>
          </a:xfrm>
          <a:prstGeom prst="rect">
            <a:avLst/>
          </a:prstGeom>
        </p:spPr>
      </p:pic>
      <p:sp>
        <p:nvSpPr>
          <p:cNvPr id="15" name="Text Box 9"/>
          <p:cNvSpPr txBox="1"/>
          <p:nvPr/>
        </p:nvSpPr>
        <p:spPr>
          <a:xfrm>
            <a:off x="3432175" y="1474470"/>
            <a:ext cx="30791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万奇机器人前进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20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厘米，然后转左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90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度。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sp>
        <p:nvSpPr>
          <p:cNvPr id="9" name="此处为标题"/>
          <p:cNvSpPr txBox="1"/>
          <p:nvPr/>
        </p:nvSpPr>
        <p:spPr>
          <a:xfrm>
            <a:off x="17748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二、图形化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编程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783205" y="3134044"/>
            <a:ext cx="4213860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三、编程探究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15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7300595" y="2228215"/>
            <a:ext cx="3215640" cy="2943225"/>
            <a:chOff x="6697" y="490"/>
            <a:chExt cx="10248" cy="9377"/>
          </a:xfrm>
        </p:grpSpPr>
        <p:pic>
          <p:nvPicPr>
            <p:cNvPr id="9" name="图片 8" descr="templates\docerresourceshop\icons\\343632393035343b343632393038373bb5e7c4d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97" y="490"/>
              <a:ext cx="9377" cy="93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rcRect r="-15675"/>
            <a:stretch>
              <a:fillRect/>
            </a:stretch>
          </p:blipFill>
          <p:spPr>
            <a:xfrm>
              <a:off x="7227" y="1234"/>
              <a:ext cx="9718" cy="5281"/>
            </a:xfrm>
            <a:prstGeom prst="rect">
              <a:avLst/>
            </a:prstGeom>
          </p:spPr>
        </p:pic>
      </p:grpSp>
      <p:pic>
        <p:nvPicPr>
          <p:cNvPr id="3" name="图片 2" descr="资源 17@10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040" y="4496435"/>
            <a:ext cx="1652270" cy="975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" y="2312035"/>
            <a:ext cx="6828790" cy="2775585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447925" y="1402400"/>
            <a:ext cx="33528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探索体验更多积木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7" name="图片 6" descr="未标题-1_画板 1 副本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6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三、编程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探究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10" name="图片 9" descr="资源 2@4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56650" y="2149475"/>
            <a:ext cx="1527175" cy="161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040" y="2530475"/>
            <a:ext cx="3731895" cy="409067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129665" y="1280795"/>
            <a:ext cx="4984750" cy="1198880"/>
          </a:xfrm>
          <a:prstGeom prst="roundRect">
            <a:avLst>
              <a:gd name="adj" fmla="val 9624"/>
            </a:avLst>
          </a:prstGeom>
          <a:solidFill>
            <a:srgbClr val="9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291590" y="1378585"/>
            <a:ext cx="4587875" cy="9607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任务</a:t>
            </a:r>
            <a:r>
              <a:rPr altLang="zh-CN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1</a:t>
            </a:r>
            <a:r>
              <a:rPr lang="zh-CN" altLang="en-US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：编写程序控制万奇机器人前进20厘米，然后原地转360度，接着以100%速度前进3秒后停下—打个招呼。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620000" y="1454150"/>
            <a:ext cx="3237865" cy="1593850"/>
          </a:xfrm>
          <a:prstGeom prst="roundRect">
            <a:avLst>
              <a:gd name="adj" fmla="val 9624"/>
            </a:avLst>
          </a:prstGeom>
          <a:solidFill>
            <a:srgbClr val="9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7908925" y="1690370"/>
            <a:ext cx="2802255" cy="10795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1" algn="l"/>
            <a:r>
              <a:rPr lang="zh-CN" altLang="en-US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任务</a:t>
            </a:r>
            <a:r>
              <a:rPr lang="en-US" altLang="zh-CN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2</a:t>
            </a:r>
            <a:r>
              <a:rPr lang="zh-CN" altLang="en-US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：自由发挥，使用运动积木为万奇机器人编一个舞蹈。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6"/>
            </p:custDataLst>
          </p:nvPr>
        </p:nvCxnSpPr>
        <p:spPr>
          <a:xfrm flipH="1">
            <a:off x="5182235" y="1221105"/>
            <a:ext cx="1653540" cy="5661025"/>
          </a:xfrm>
          <a:prstGeom prst="line">
            <a:avLst/>
          </a:prstGeom>
          <a:ln w="28575">
            <a:solidFill>
              <a:srgbClr val="FFFFFF">
                <a:lumMod val="85000"/>
              </a:srgbClr>
            </a:solidFill>
          </a:ln>
        </p:spPr>
        <p:style>
          <a:lnRef idx="1">
            <a:srgbClr val="026CD4"/>
          </a:lnRef>
          <a:fillRef idx="0">
            <a:srgbClr val="026CD4"/>
          </a:fillRef>
          <a:effectRef idx="0">
            <a:srgbClr val="026CD4"/>
          </a:effectRef>
          <a:fontRef idx="minor">
            <a:srgbClr val="000000"/>
          </a:fontRef>
        </p:style>
      </p:cxnSp>
      <p:pic>
        <p:nvPicPr>
          <p:cNvPr id="24" name="图片 23" descr="资源 2@10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950" y="3442970"/>
            <a:ext cx="3672205" cy="2953385"/>
          </a:xfrm>
          <a:prstGeom prst="rect">
            <a:avLst/>
          </a:prstGeom>
        </p:spPr>
      </p:pic>
      <p:sp>
        <p:nvSpPr>
          <p:cNvPr id="6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三、编程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探究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783205" y="3134044"/>
            <a:ext cx="406463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四、课堂总结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13305" y="1258570"/>
            <a:ext cx="7821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</a:rPr>
              <a:t>在刚才的万奇机器人编程活动中你遇到了哪些问题？是怎么解决的？</a:t>
            </a:r>
            <a:endParaRPr lang="zh-CN" altLang="en-US" sz="2000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6" name="PA_文本框 6"/>
          <p:cNvSpPr txBox="1"/>
          <p:nvPr>
            <p:custDataLst>
              <p:tags r:id="rId1"/>
            </p:custDataLst>
          </p:nvPr>
        </p:nvSpPr>
        <p:spPr>
          <a:xfrm>
            <a:off x="4143375" y="2836545"/>
            <a:ext cx="3903980" cy="3387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vert="horz" wrap="square" numCol="1" rtlCol="0">
            <a:prstTxWarp prst="textPlain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-120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__________</a:t>
            </a:r>
            <a:endParaRPr kumimoji="0" lang="zh-CN" altLang="en-US" sz="1800" b="0" i="0" u="none" strike="noStrike" kern="1200" cap="none" spc="-1200" normalizeH="0" baseline="0" noProof="0" dirty="0">
              <a:ln>
                <a:noFill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 descr="资源 3@10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45" y="2537460"/>
            <a:ext cx="3064510" cy="3076575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974725" y="2748280"/>
            <a:ext cx="2176780" cy="777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8FAA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</a:rPr>
              <a:t>机器人连接不了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110105" y="5723890"/>
            <a:ext cx="2131060" cy="749300"/>
          </a:xfrm>
          <a:prstGeom prst="roundRect">
            <a:avLst/>
          </a:prstGeom>
          <a:solidFill>
            <a:srgbClr val="58B6E5"/>
          </a:solidFill>
          <a:ln>
            <a:solidFill>
              <a:srgbClr val="58B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编程遇到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困难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463280" y="3356610"/>
            <a:ext cx="2133600" cy="732790"/>
          </a:xfrm>
          <a:prstGeom prst="roundRect">
            <a:avLst/>
          </a:prstGeom>
          <a:solidFill>
            <a:srgbClr val="56CA95"/>
          </a:solidFill>
          <a:ln>
            <a:solidFill>
              <a:srgbClr val="56C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程序下载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不成功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总结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27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*sin(rand(360))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*sin(rand(360))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300000" y="300000"/>
                                    </p:animScale>
                                    <p:animEffect transition="out" filter="fade">
                                      <p:cBhvr>
                                        <p:cTn id="10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348105" y="4092575"/>
            <a:ext cx="6084570" cy="1563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1.</a:t>
            </a:r>
            <a:r>
              <a:rPr lang="zh-CN" altLang="en-US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什么是编程？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2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.万奇机器人编程用的是什么编程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语言？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3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.谈谈初次编程的体验和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感受？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pic>
        <p:nvPicPr>
          <p:cNvPr id="7" name="图片 6" descr="资源 6@1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4025" y="1149985"/>
            <a:ext cx="3088005" cy="2942590"/>
          </a:xfrm>
          <a:prstGeom prst="rect">
            <a:avLst/>
          </a:prstGeom>
        </p:spPr>
      </p:pic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总结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5859780" y="1858645"/>
            <a:ext cx="5567045" cy="2865120"/>
          </a:xfrm>
        </p:spPr>
        <p:txBody>
          <a:bodyPr>
            <a:noAutofit/>
          </a:bodyPr>
          <a:p>
            <a:pPr marL="0" indent="0" algn="l">
              <a:lnSpc>
                <a:spcPct val="110000"/>
              </a:lnSpc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课程简介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          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认识并熟悉万奇机器人的编程平台，掌握如何连接、程序下载等基础操作。学习常见的积木种类，拖动积木块体验其功能并给万奇机器人编写运动程序，让机器人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动起来。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46480" y="1464945"/>
            <a:ext cx="2834005" cy="792000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055370" y="2382040"/>
            <a:ext cx="2834005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055370" y="3298980"/>
            <a:ext cx="2834005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55370" y="4215920"/>
            <a:ext cx="2834005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此处为标题"/>
          <p:cNvSpPr txBox="1"/>
          <p:nvPr/>
        </p:nvSpPr>
        <p:spPr>
          <a:xfrm>
            <a:off x="1953895" y="961391"/>
            <a:ext cx="10185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400W" panose="020B0500000000000000" charset="-122"/>
                <a:sym typeface="+mn-ea"/>
              </a:rPr>
              <a:t>课堂流程</a:t>
            </a:r>
            <a:endParaRPr lang="zh-CN" altLang="en-US" sz="18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5" name="此处为标题"/>
          <p:cNvSpPr txBox="1"/>
          <p:nvPr/>
        </p:nvSpPr>
        <p:spPr>
          <a:xfrm>
            <a:off x="1365885" y="1625919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一、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课堂导入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2" name="此处为标题"/>
          <p:cNvSpPr txBox="1"/>
          <p:nvPr/>
        </p:nvSpPr>
        <p:spPr>
          <a:xfrm>
            <a:off x="1365885" y="2565084"/>
            <a:ext cx="20828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二、图形化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编程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3" name="此处为标题"/>
          <p:cNvSpPr txBox="1"/>
          <p:nvPr/>
        </p:nvSpPr>
        <p:spPr>
          <a:xfrm>
            <a:off x="1365885" y="3501074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三、编程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探究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4" name="此处为标题"/>
          <p:cNvSpPr txBox="1"/>
          <p:nvPr/>
        </p:nvSpPr>
        <p:spPr>
          <a:xfrm>
            <a:off x="1365885" y="4391979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四、课堂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总结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783205" y="3134044"/>
            <a:ext cx="406463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一、课堂导入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资源 17@1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110" y="2869565"/>
            <a:ext cx="2844165" cy="1680845"/>
          </a:xfrm>
          <a:prstGeom prst="rect">
            <a:avLst/>
          </a:prstGeom>
        </p:spPr>
      </p:pic>
      <p:sp>
        <p:nvSpPr>
          <p:cNvPr id="13" name="此处为标题"/>
          <p:cNvSpPr txBox="1"/>
          <p:nvPr/>
        </p:nvSpPr>
        <p:spPr>
          <a:xfrm>
            <a:off x="4267200" y="908369"/>
            <a:ext cx="41656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操控万奇机器人的方法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25625" y="1943418"/>
            <a:ext cx="1492250" cy="3828415"/>
            <a:chOff x="3083" y="3628"/>
            <a:chExt cx="2350" cy="6029"/>
          </a:xfrm>
        </p:grpSpPr>
        <p:pic>
          <p:nvPicPr>
            <p:cNvPr id="12" name="图片 11" descr="资源 18@10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3" y="3628"/>
              <a:ext cx="2350" cy="4941"/>
            </a:xfrm>
            <a:prstGeom prst="rect">
              <a:avLst/>
            </a:prstGeom>
          </p:spPr>
        </p:pic>
        <p:sp>
          <p:nvSpPr>
            <p:cNvPr id="15" name="此处为标题"/>
            <p:cNvSpPr txBox="1"/>
            <p:nvPr/>
          </p:nvSpPr>
          <p:spPr>
            <a:xfrm>
              <a:off x="3538" y="8722"/>
              <a:ext cx="1440" cy="93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5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l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江城圆体 400W" panose="020B0500000000000000" charset="-122"/>
                  <a:ea typeface="江城圆体 400W" panose="020B0500000000000000" charset="-122"/>
                  <a:cs typeface="江城圆体 400W" panose="020B0500000000000000" charset="-122"/>
                  <a:sym typeface="+mn-ea"/>
                </a:rPr>
                <a:t>遥控</a:t>
              </a:r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144510" y="2154238"/>
            <a:ext cx="2752725" cy="3406775"/>
            <a:chOff x="7433" y="4362"/>
            <a:chExt cx="4335" cy="5365"/>
          </a:xfrm>
        </p:grpSpPr>
        <p:pic>
          <p:nvPicPr>
            <p:cNvPr id="11" name="图片 10" descr="templates\docerresourceshop\icons\\32303135303439363b32303135323232353b3344b1e0b3cc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33" y="4362"/>
              <a:ext cx="4335" cy="4335"/>
            </a:xfrm>
            <a:prstGeom prst="rect">
              <a:avLst/>
            </a:prstGeom>
          </p:spPr>
        </p:pic>
        <p:sp>
          <p:nvSpPr>
            <p:cNvPr id="16" name="此处为标题"/>
            <p:cNvSpPr txBox="1"/>
            <p:nvPr/>
          </p:nvSpPr>
          <p:spPr>
            <a:xfrm>
              <a:off x="8960" y="8792"/>
              <a:ext cx="1440" cy="93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5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l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江城圆体 400W" panose="020B0500000000000000" charset="-122"/>
                  <a:ea typeface="江城圆体 400W" panose="020B0500000000000000" charset="-122"/>
                  <a:cs typeface="江城圆体 400W" panose="020B0500000000000000" charset="-122"/>
                  <a:sym typeface="+mn-ea"/>
                </a:rPr>
                <a:t>编程</a:t>
              </a:r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971155" y="1757045"/>
            <a:ext cx="32010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江城圆体 400W" panose="020B0500000000000000" charset="-122"/>
                <a:ea typeface="江城圆体 400W" panose="020B0500000000000000" charset="-122"/>
              </a:rPr>
              <a:t>https://coding.matatalab.com</a:t>
            </a:r>
            <a:endParaRPr lang="zh-CN" altLang="en-US" sz="1600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2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课堂导入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1078" y="1487905"/>
            <a:ext cx="10429952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200" b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什么是编程呢？</a:t>
            </a:r>
            <a:endParaRPr lang="zh-CN" altLang="en-US" sz="2800" dirty="0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34360" y="2367280"/>
            <a:ext cx="5923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江城圆体 400W" panose="020B0500000000000000" charset="-122"/>
                <a:ea typeface="江城圆体 400W" panose="020B0500000000000000" charset="-122"/>
              </a:rPr>
              <a:t>我们和计算机沟通的语言，就是编程语言。</a:t>
            </a:r>
            <a:endParaRPr lang="zh-CN" altLang="en-US" sz="2400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80443" y="3162400"/>
            <a:ext cx="10429952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200" b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编程可以用来做什么呢？</a:t>
            </a:r>
            <a:endParaRPr lang="zh-CN" altLang="en-US" sz="3200" b="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485" y="3960495"/>
            <a:ext cx="4286250" cy="2466975"/>
          </a:xfrm>
          <a:prstGeom prst="rect">
            <a:avLst/>
          </a:prstGeom>
        </p:spPr>
      </p:pic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9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课堂导入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933450" y="2282825"/>
            <a:ext cx="3762375" cy="79819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200" b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万奇机器人编程</a:t>
            </a:r>
            <a:endParaRPr lang="zh-CN" altLang="en-US" sz="3200" b="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7880" y="3081020"/>
            <a:ext cx="35229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</a:rPr>
              <a:t>用计算机设计程序，控制万奇机器人按照指令执行相关动作。</a:t>
            </a:r>
            <a:endParaRPr lang="zh-CN" altLang="en-US" sz="2000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24450" y="705485"/>
            <a:ext cx="6507480" cy="5953760"/>
            <a:chOff x="6697" y="490"/>
            <a:chExt cx="10248" cy="9376"/>
          </a:xfrm>
        </p:grpSpPr>
        <p:pic>
          <p:nvPicPr>
            <p:cNvPr id="9" name="图片 8" descr="templates\docerresourceshop\icons\\343632393035343b343632393038373bb5e7c4d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7" y="490"/>
              <a:ext cx="9377" cy="93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rcRect r="-15675"/>
            <a:stretch>
              <a:fillRect/>
            </a:stretch>
          </p:blipFill>
          <p:spPr>
            <a:xfrm>
              <a:off x="7227" y="1234"/>
              <a:ext cx="9718" cy="5281"/>
            </a:xfrm>
            <a:prstGeom prst="rect">
              <a:avLst/>
            </a:prstGeom>
          </p:spPr>
        </p:pic>
        <p:pic>
          <p:nvPicPr>
            <p:cNvPr id="15" name="图片 14" descr="资源 2@4x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61" y="3076"/>
              <a:ext cx="3449" cy="2653"/>
            </a:xfrm>
            <a:prstGeom prst="rect">
              <a:avLst/>
            </a:prstGeom>
          </p:spPr>
        </p:pic>
      </p:grpSp>
      <p:sp>
        <p:nvSpPr>
          <p:cNvPr id="6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课堂导入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580005" y="3134044"/>
            <a:ext cx="472249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二、图形化编程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20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918210" y="1251585"/>
            <a:ext cx="10354945" cy="512064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此处为标题"/>
          <p:cNvSpPr txBox="1"/>
          <p:nvPr/>
        </p:nvSpPr>
        <p:spPr>
          <a:xfrm>
            <a:off x="4825365" y="594679"/>
            <a:ext cx="25400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认识编程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平台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29413" y="1676693"/>
            <a:ext cx="9299827" cy="4560912"/>
            <a:chOff x="1779" y="2640"/>
            <a:chExt cx="14645" cy="7183"/>
          </a:xfrm>
        </p:grpSpPr>
        <p:pic>
          <p:nvPicPr>
            <p:cNvPr id="35" name="图片 3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695" y="2645"/>
              <a:ext cx="12729" cy="6440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3941" y="8182"/>
              <a:ext cx="2067" cy="1641"/>
              <a:chOff x="913681" y="2167692"/>
              <a:chExt cx="1699010" cy="4170959"/>
            </a:xfrm>
          </p:grpSpPr>
          <p:cxnSp>
            <p:nvCxnSpPr>
              <p:cNvPr id="6" name="直接箭头连接符 5"/>
              <p:cNvCxnSpPr/>
              <p:nvPr/>
            </p:nvCxnSpPr>
            <p:spPr>
              <a:xfrm flipH="1">
                <a:off x="1743366" y="3992700"/>
                <a:ext cx="40276" cy="87180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 Box 9"/>
              <p:cNvSpPr txBox="1"/>
              <p:nvPr/>
            </p:nvSpPr>
            <p:spPr>
              <a:xfrm>
                <a:off x="1131578" y="4864455"/>
                <a:ext cx="1481113" cy="14741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p>
                <a:pPr algn="l"/>
                <a:r>
                  <a:rPr lang="zh-CN" altLang="en-US" b="1" dirty="0">
                    <a:solidFill>
                      <a:srgbClr val="FF0000"/>
                    </a:solidFill>
                    <a:cs typeface="+mn-ea"/>
                    <a:sym typeface="+mn-lt"/>
                  </a:rPr>
                  <a:t>控制</a:t>
                </a:r>
                <a:r>
                  <a:rPr lang="zh-CN" altLang="en-US" b="1" dirty="0">
                    <a:solidFill>
                      <a:srgbClr val="FF0000"/>
                    </a:solidFill>
                    <a:cs typeface="+mn-ea"/>
                    <a:sym typeface="+mn-lt"/>
                  </a:rPr>
                  <a:t>按钮</a:t>
                </a:r>
                <a:endParaRPr lang="zh-CN" altLang="en-US" b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913681" y="2167692"/>
                <a:ext cx="1699010" cy="229517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053" y="3105"/>
              <a:ext cx="4319" cy="5981"/>
              <a:chOff x="1631002" y="358526"/>
              <a:chExt cx="2317103" cy="4305921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528014" y="358526"/>
                <a:ext cx="1420091" cy="430592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1" name="直接箭头连接符 20"/>
              <p:cNvCxnSpPr/>
              <p:nvPr/>
            </p:nvCxnSpPr>
            <p:spPr>
              <a:xfrm flipV="1">
                <a:off x="2493020" y="3523374"/>
                <a:ext cx="360703" cy="2330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9"/>
              <p:cNvSpPr txBox="1"/>
              <p:nvPr/>
            </p:nvSpPr>
            <p:spPr>
              <a:xfrm>
                <a:off x="1631002" y="3806580"/>
                <a:ext cx="947401" cy="41756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p>
                <a:pPr algn="l"/>
                <a:r>
                  <a:rPr lang="zh-CN" altLang="en-US" b="1" dirty="0">
                    <a:solidFill>
                      <a:srgbClr val="FF0000"/>
                    </a:solidFill>
                    <a:cs typeface="+mn-ea"/>
                    <a:sym typeface="+mn-lt"/>
                  </a:rPr>
                  <a:t>代码</a:t>
                </a:r>
                <a:r>
                  <a:rPr lang="zh-CN" altLang="en-US" b="1" dirty="0" smtClean="0">
                    <a:solidFill>
                      <a:srgbClr val="FF0000"/>
                    </a:solidFill>
                    <a:cs typeface="+mn-ea"/>
                    <a:sym typeface="+mn-lt"/>
                  </a:rPr>
                  <a:t>区</a:t>
                </a:r>
                <a:endParaRPr lang="zh-CN" altLang="en-US" b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417" y="3105"/>
              <a:ext cx="7317" cy="5981"/>
              <a:chOff x="1460577" y="-383462"/>
              <a:chExt cx="4981043" cy="430591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460577" y="-383462"/>
                <a:ext cx="4981043" cy="430591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Text Box 9"/>
              <p:cNvSpPr txBox="1"/>
              <p:nvPr/>
            </p:nvSpPr>
            <p:spPr>
              <a:xfrm>
                <a:off x="3393204" y="2140859"/>
                <a:ext cx="1278100" cy="41756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p>
                <a:pPr algn="l"/>
                <a:r>
                  <a:rPr lang="zh-CN" altLang="en-US" b="1" dirty="0" smtClean="0">
                    <a:solidFill>
                      <a:srgbClr val="FF0000"/>
                    </a:solidFill>
                    <a:cs typeface="+mn-ea"/>
                    <a:sym typeface="+mn-lt"/>
                  </a:rPr>
                  <a:t>编程区</a:t>
                </a:r>
                <a:endParaRPr lang="zh-CN" altLang="en-US" b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0" name="直接箭头连接符 29"/>
              <p:cNvCxnSpPr/>
              <p:nvPr/>
            </p:nvCxnSpPr>
            <p:spPr>
              <a:xfrm flipH="1">
                <a:off x="4182105" y="1751628"/>
                <a:ext cx="332007" cy="272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1779" y="2640"/>
              <a:ext cx="8446" cy="582"/>
              <a:chOff x="490308" y="13487914"/>
              <a:chExt cx="5363210" cy="608907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726018" y="13529790"/>
                <a:ext cx="4127500" cy="430278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3" name="直接箭头连接符 32"/>
              <p:cNvCxnSpPr/>
              <p:nvPr/>
            </p:nvCxnSpPr>
            <p:spPr>
              <a:xfrm>
                <a:off x="1319184" y="15769858"/>
                <a:ext cx="351326" cy="23620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 Box 9"/>
              <p:cNvSpPr txBox="1"/>
              <p:nvPr/>
            </p:nvSpPr>
            <p:spPr>
              <a:xfrm>
                <a:off x="490308" y="13487914"/>
                <a:ext cx="947401" cy="60890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p>
                <a:pPr algn="l"/>
                <a:r>
                  <a:rPr lang="zh-CN" altLang="en-US" b="1" dirty="0" smtClean="0">
                    <a:solidFill>
                      <a:srgbClr val="FF0000"/>
                    </a:solidFill>
                    <a:cs typeface="+mn-ea"/>
                    <a:sym typeface="+mn-lt"/>
                  </a:rPr>
                  <a:t>菜单栏</a:t>
                </a:r>
                <a:endParaRPr lang="zh-CN" altLang="en-US" b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此处为标题"/>
          <p:cNvSpPr txBox="1"/>
          <p:nvPr/>
        </p:nvSpPr>
        <p:spPr>
          <a:xfrm>
            <a:off x="17748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二、图形化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编程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此处为标题"/>
          <p:cNvSpPr txBox="1"/>
          <p:nvPr/>
        </p:nvSpPr>
        <p:spPr>
          <a:xfrm>
            <a:off x="4040505" y="787084"/>
            <a:ext cx="4111625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机器人连接—USB连接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2305" y="4084320"/>
            <a:ext cx="3834130" cy="1934845"/>
          </a:xfrm>
          <a:prstGeom prst="rect">
            <a:avLst/>
          </a:prstGeom>
        </p:spPr>
      </p:pic>
      <p:pic>
        <p:nvPicPr>
          <p:cNvPr id="6" name="图片 5" descr="资源 19@10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05" y="1342390"/>
            <a:ext cx="6396990" cy="2280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270" y="4164330"/>
            <a:ext cx="2729865" cy="1774825"/>
          </a:xfrm>
          <a:prstGeom prst="rect">
            <a:avLst/>
          </a:prstGeom>
        </p:spPr>
      </p:pic>
      <p:pic>
        <p:nvPicPr>
          <p:cNvPr id="14" name="图片 13" descr="templates\docerresourceshop\icons\\303b32303039333135343bbcfdcdb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8595" y="4789805"/>
            <a:ext cx="473710" cy="473710"/>
          </a:xfrm>
          <a:prstGeom prst="rect">
            <a:avLst/>
          </a:prstGeom>
        </p:spPr>
      </p:pic>
      <p:pic>
        <p:nvPicPr>
          <p:cNvPr id="15" name="图片 14" descr="templates\docerresourceshop\icons\\303b32303039333135343bbcfdcdb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2305" y="4789805"/>
            <a:ext cx="473710" cy="4737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35" y="4162425"/>
            <a:ext cx="3620135" cy="1778635"/>
          </a:xfrm>
          <a:prstGeom prst="rect">
            <a:avLst/>
          </a:prstGeom>
        </p:spPr>
      </p:pic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7748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二、图形化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编程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RESOURCEID" val="636440342935487115"/>
  <p:tag name="SCENEID" val="Unkown"/>
  <p:tag name="SCENELINKIDS" val="2|3"/>
  <p:tag name="ANIMSTRING" val="06845e1e48f104eaaa8e41c400262d67"/>
  <p:tag name="SCENESHAPETYPE" val="SceneShape"/>
  <p:tag name="SCENESHAPESUBTYPE" val="SceneSimpleShape"/>
  <p:tag name="SCENECOLOR-TEXT" val="Color_Theme"/>
  <p:tag name="SCENECOLOR-TEXT-VALUE" val="2"/>
  <p:tag name="PA" val="v5.2.2"/>
  <p:tag name="KSO_WM_UNIT_HIGHLIGHT" val="0"/>
  <p:tag name="KSO_WM_UNIT_COMPATIBLE" val="0"/>
  <p:tag name="KSO_WM_UNIT_DIAGRAM_ISNUMVISUAL" val="0"/>
  <p:tag name="KSO_WM_UNIT_DIAGRAM_ISREFERUNIT" val="0"/>
  <p:tag name="KSO_WM_UNIT_SUBTYPE" val="f"/>
  <p:tag name="KSO_WM_UNIT_ID" val="mixed20197618_1*i*1"/>
  <p:tag name="KSO_WM_TEMPLATE_CATEGORY" val="mixed"/>
  <p:tag name="KSO_WM_TEMPLATE_INDEX" val="20197618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.xml><?xml version="1.0" encoding="utf-8"?>
<p:tagLst xmlns:p="http://schemas.openxmlformats.org/presentationml/2006/main">
  <p:tag name="COMMONDATA" val="eyJoZGlkIjoiZjdhMTQyZTg0ZWZhZDQ2YmVjYTNhOWVhMDM1MmEwYzQifQ=="/>
  <p:tag name="KSO_WPP_MARK_KEY" val="b664cadd-826f-4781-badc-20870b92bae3"/>
</p:tagLst>
</file>

<file path=ppt/tags/tag2.xml><?xml version="1.0" encoding="utf-8"?>
<p:tagLst xmlns:p="http://schemas.openxmlformats.org/presentationml/2006/main">
  <p:tag name="KSO_WM_TEMPLATE_CATEGORY" val="custom"/>
  <p:tag name="KSO_WM_TEMPLATE_INDEX" val="20186509"/>
  <p:tag name="KSO_WM_UNIT_TYPE" val="a"/>
  <p:tag name="KSO_WM_UNIT_INDEX" val="1"/>
  <p:tag name="KSO_WM_UNIT_ID" val="custom20186509_5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EMPLATE_CATEGORY" val="custom"/>
  <p:tag name="KSO_WM_TEMPLATE_INDEX" val="20186509"/>
  <p:tag name="KSO_WM_UNIT_TYPE" val="a"/>
  <p:tag name="KSO_WM_UNIT_INDEX" val="1"/>
  <p:tag name="KSO_WM_UNIT_ID" val="custom20186509_5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EMPLATE_CATEGORY" val="custom"/>
  <p:tag name="KSO_WM_TEMPLATE_INDEX" val="20186509"/>
  <p:tag name="KSO_WM_UNIT_ID" val="custom20186509_5*a*1"/>
  <p:tag name="KSO_WM_UNIT_LAYERLEVEL" val="1"/>
  <p:tag name="KSO_WM_UNIT_VALUE" val="14"/>
  <p:tag name="KSO_WM_UNIT_ISCONTENTSTITLE" val="0"/>
  <p:tag name="KSO_WM_UNIT_HIGHLIGHT" val="0"/>
  <p:tag name="KSO_WM_UNIT_COMPATIBLE" val="0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PLACING_PICTURE_USER_VIEWPORT" val="{&quot;height&quot;:6440,&quot;width&quot;:12729}"/>
</p:tagLst>
</file>

<file path=ppt/tags/tag6.xml><?xml version="1.0" encoding="utf-8"?>
<p:tagLst xmlns:p="http://schemas.openxmlformats.org/presentationml/2006/main">
  <p:tag name="KSO_WM_UNIT_PLACING_PICTURE_USER_VIEWPORT" val="{&quot;height&quot;:2156,&quot;width&quot;:4774}"/>
</p:tagLst>
</file>

<file path=ppt/tags/tag7.xml><?xml version="1.0" encoding="utf-8"?>
<p:tagLst xmlns:p="http://schemas.openxmlformats.org/presentationml/2006/main">
  <p:tag name="KSO_WM_UNIT_PLACING_PICTURE_USER_VIEWPORT" val="{&quot;height&quot;:255,&quot;width&quot;:2405}"/>
</p:tagLst>
</file>

<file path=ppt/tags/tag8.xml><?xml version="1.0" encoding="utf-8"?>
<p:tagLst xmlns:p="http://schemas.openxmlformats.org/presentationml/2006/main">
  <p:tag name="KSO_WM_UNIT_PLACING_PICTURE_USER_VIEWPORT" val="{&quot;height&quot;:6396,&quot;width&quot;:5836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228028_3*i*1"/>
  <p:tag name="KSO_WM_TEMPLATE_CATEGORY" val="diagram"/>
  <p:tag name="KSO_WM_TEMPLATE_INDEX" val="20228028"/>
  <p:tag name="KSO_WM_UNIT_LAYERLEVEL" val="1"/>
  <p:tag name="KSO_WM_TAG_VERSION" val="1.0"/>
  <p:tag name="KSO_WM_BEAUTIFY_FLAG" val="#wm#"/>
  <p:tag name="KSO_WM_UNIT_LINE_FORE_SCHEMECOLOR_INDEX" val="14"/>
  <p:tag name="KSO_WM_UNIT_LINE_FILL_TYPE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WPS 演示</Application>
  <PresentationFormat>宽屏</PresentationFormat>
  <Paragraphs>119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江城圆体 600W</vt:lpstr>
      <vt:lpstr>江城圆体 400W</vt:lpstr>
      <vt:lpstr>PingFang SC Semibold</vt:lpstr>
      <vt:lpstr>等线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吴正经</cp:lastModifiedBy>
  <cp:revision>74</cp:revision>
  <dcterms:created xsi:type="dcterms:W3CDTF">2022-06-17T01:56:00Z</dcterms:created>
  <dcterms:modified xsi:type="dcterms:W3CDTF">2022-12-14T09:53:56Z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C5B19499553544098B442D438A838BDA</vt:lpwstr>
  </property>
  <property fmtid="{D5CDD505-2E9C-101B-9397-08002B2CF9AE}" pid="3" name="KSOProductBuildVer">
    <vt:lpwstr>2052-11.1.0.12763</vt:lpwstr>
  </property>
</Properties>
</file>